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notesMasterIdLst>
    <p:notesMasterId r:id="rId15"/>
  </p:notesMasterIdLst>
  <p:sldIdLst>
    <p:sldId id="272" r:id="rId5"/>
    <p:sldId id="551" r:id="rId6"/>
    <p:sldId id="349" r:id="rId7"/>
    <p:sldId id="548" r:id="rId8"/>
    <p:sldId id="366" r:id="rId9"/>
    <p:sldId id="539" r:id="rId10"/>
    <p:sldId id="556" r:id="rId11"/>
    <p:sldId id="557" r:id="rId12"/>
    <p:sldId id="563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215BE06-8AE2-420A-8534-2C3EFB0D2C56}">
          <p14:sldIdLst>
            <p14:sldId id="272"/>
            <p14:sldId id="551"/>
            <p14:sldId id="349"/>
            <p14:sldId id="548"/>
            <p14:sldId id="366"/>
            <p14:sldId id="539"/>
            <p14:sldId id="556"/>
            <p14:sldId id="557"/>
            <p14:sldId id="563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C53"/>
    <a:srgbClr val="3C9384"/>
    <a:srgbClr val="FFCC00"/>
    <a:srgbClr val="FF66FF"/>
    <a:srgbClr val="097FB7"/>
    <a:srgbClr val="F3AB6D"/>
    <a:srgbClr val="A48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9" autoAdjust="0"/>
    <p:restoredTop sz="93046" autoAdjust="0"/>
  </p:normalViewPr>
  <p:slideViewPr>
    <p:cSldViewPr snapToGrid="0">
      <p:cViewPr varScale="1">
        <p:scale>
          <a:sx n="104" d="100"/>
          <a:sy n="104" d="100"/>
        </p:scale>
        <p:origin x="756" y="102"/>
      </p:cViewPr>
      <p:guideLst>
        <p:guide orient="horz" pos="302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90" d="100"/>
          <a:sy n="90" d="100"/>
        </p:scale>
        <p:origin x="2539" y="-1349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solidFill>
                  <a:schemeClr val="bg1"/>
                </a:solidFill>
              </a:rPr>
              <a:t>Median Days</a:t>
            </a:r>
            <a:r>
              <a:rPr lang="en-US" sz="1800" baseline="0" dirty="0">
                <a:solidFill>
                  <a:schemeClr val="bg1"/>
                </a:solidFill>
              </a:rPr>
              <a:t> on </a:t>
            </a:r>
            <a:r>
              <a:rPr lang="en-US" sz="1800" dirty="0">
                <a:solidFill>
                  <a:schemeClr val="bg1"/>
                </a:solidFill>
              </a:rPr>
              <a:t>Market </a:t>
            </a:r>
          </a:p>
          <a:p>
            <a:pPr>
              <a:defRPr>
                <a:solidFill>
                  <a:schemeClr val="bg1"/>
                </a:solidFill>
              </a:defRPr>
            </a:pPr>
            <a:r>
              <a:rPr lang="en-US" sz="1800" b="0" dirty="0">
                <a:solidFill>
                  <a:schemeClr val="bg1"/>
                </a:solidFill>
              </a:rPr>
              <a:t>(VCHR Tabulation of 2014-2022 REALTOR Data)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050294832084864E-2"/>
          <c:y val="0.12082401878448804"/>
          <c:w val="0.88461153947651661"/>
          <c:h val="0.70418557949629335"/>
        </c:manualLayout>
      </c:layout>
      <c:lineChart>
        <c:grouping val="standard"/>
        <c:varyColors val="0"/>
        <c:ser>
          <c:idx val="0"/>
          <c:order val="0"/>
          <c:tx>
            <c:strRef>
              <c:f>DOM!$G$3</c:f>
              <c:strCache>
                <c:ptCount val="1"/>
                <c:pt idx="0">
                  <c:v>Augusta County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DOM!$H$2:$P$2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DOM!$H$3:$P$3</c:f>
              <c:numCache>
                <c:formatCode>General</c:formatCode>
                <c:ptCount val="9"/>
                <c:pt idx="0">
                  <c:v>91</c:v>
                </c:pt>
                <c:pt idx="1">
                  <c:v>71</c:v>
                </c:pt>
                <c:pt idx="2">
                  <c:v>55</c:v>
                </c:pt>
                <c:pt idx="3">
                  <c:v>40</c:v>
                </c:pt>
                <c:pt idx="4">
                  <c:v>31</c:v>
                </c:pt>
                <c:pt idx="5">
                  <c:v>26</c:v>
                </c:pt>
                <c:pt idx="6">
                  <c:v>8.5</c:v>
                </c:pt>
                <c:pt idx="7">
                  <c:v>6</c:v>
                </c:pt>
                <c:pt idx="8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B7-4ADC-BE90-3A7030E34DB6}"/>
            </c:ext>
          </c:extLst>
        </c:ser>
        <c:ser>
          <c:idx val="5"/>
          <c:order val="2"/>
          <c:tx>
            <c:strRef>
              <c:f>DOM!$G$5</c:f>
              <c:strCache>
                <c:ptCount val="1"/>
                <c:pt idx="0">
                  <c:v>Buena Vista City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B7-4ADC-BE90-3A7030E34DB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1B7-4ADC-BE90-3A7030E34DB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1B7-4ADC-BE90-3A7030E34DB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1B7-4ADC-BE90-3A7030E34DB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1B7-4ADC-BE90-3A7030E34DB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1B7-4ADC-BE90-3A7030E34DB6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1B7-4ADC-BE90-3A7030E34DB6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1B7-4ADC-BE90-3A7030E34DB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62B183CF-B9A7-4478-A63D-E0936A94F8F9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1B7-4ADC-BE90-3A7030E34D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DOM!$H$2:$P$2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DOM!$H$5:$P$5</c:f>
              <c:numCache>
                <c:formatCode>General</c:formatCode>
                <c:ptCount val="9"/>
                <c:pt idx="0">
                  <c:v>137</c:v>
                </c:pt>
                <c:pt idx="1">
                  <c:v>133</c:v>
                </c:pt>
                <c:pt idx="2">
                  <c:v>116.5</c:v>
                </c:pt>
                <c:pt idx="3">
                  <c:v>91.5</c:v>
                </c:pt>
                <c:pt idx="4">
                  <c:v>100</c:v>
                </c:pt>
                <c:pt idx="5">
                  <c:v>76</c:v>
                </c:pt>
                <c:pt idx="6">
                  <c:v>80</c:v>
                </c:pt>
                <c:pt idx="7">
                  <c:v>71</c:v>
                </c:pt>
                <c:pt idx="8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1B7-4ADC-BE90-3A7030E34DB6}"/>
            </c:ext>
          </c:extLst>
        </c:ser>
        <c:ser>
          <c:idx val="6"/>
          <c:order val="3"/>
          <c:tx>
            <c:strRef>
              <c:f>DOM!$G$6</c:f>
              <c:strCache>
                <c:ptCount val="1"/>
                <c:pt idx="0">
                  <c:v>Harrisonburg City</c:v>
                </c:pt>
              </c:strCache>
            </c:strRef>
          </c:tx>
          <c:spPr>
            <a:ln w="34925" cap="rnd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DOM!$H$2:$P$2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DOM!$H$6:$P$6</c:f>
              <c:numCache>
                <c:formatCode>General</c:formatCode>
                <c:ptCount val="9"/>
                <c:pt idx="0">
                  <c:v>65</c:v>
                </c:pt>
                <c:pt idx="1">
                  <c:v>53</c:v>
                </c:pt>
                <c:pt idx="2">
                  <c:v>35</c:v>
                </c:pt>
                <c:pt idx="3">
                  <c:v>25</c:v>
                </c:pt>
                <c:pt idx="4">
                  <c:v>14</c:v>
                </c:pt>
                <c:pt idx="5">
                  <c:v>10</c:v>
                </c:pt>
                <c:pt idx="6">
                  <c:v>6</c:v>
                </c:pt>
                <c:pt idx="7">
                  <c:v>5</c:v>
                </c:pt>
                <c:pt idx="8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1B7-4ADC-BE90-3A7030E34DB6}"/>
            </c:ext>
          </c:extLst>
        </c:ser>
        <c:ser>
          <c:idx val="1"/>
          <c:order val="5"/>
          <c:tx>
            <c:strRef>
              <c:f>DOM!$G$8</c:f>
              <c:strCache>
                <c:ptCount val="1"/>
                <c:pt idx="0">
                  <c:v>Lexington City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DOM!$H$2:$P$2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DOM!$H$8:$P$8</c:f>
              <c:numCache>
                <c:formatCode>General</c:formatCode>
                <c:ptCount val="9"/>
                <c:pt idx="0">
                  <c:v>154.5</c:v>
                </c:pt>
                <c:pt idx="1">
                  <c:v>150</c:v>
                </c:pt>
                <c:pt idx="2">
                  <c:v>136</c:v>
                </c:pt>
                <c:pt idx="3">
                  <c:v>149</c:v>
                </c:pt>
                <c:pt idx="4">
                  <c:v>124.5</c:v>
                </c:pt>
                <c:pt idx="5">
                  <c:v>119</c:v>
                </c:pt>
                <c:pt idx="6">
                  <c:v>84</c:v>
                </c:pt>
                <c:pt idx="7">
                  <c:v>68</c:v>
                </c:pt>
                <c:pt idx="8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1B7-4ADC-BE90-3A7030E34DB6}"/>
            </c:ext>
          </c:extLst>
        </c:ser>
        <c:ser>
          <c:idx val="2"/>
          <c:order val="6"/>
          <c:tx>
            <c:strRef>
              <c:f>DOM!$G$9</c:f>
              <c:strCache>
                <c:ptCount val="1"/>
                <c:pt idx="0">
                  <c:v>Rockbridge County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DOM!$H$2:$P$2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DOM!$H$9:$P$9</c:f>
              <c:numCache>
                <c:formatCode>General</c:formatCode>
                <c:ptCount val="9"/>
                <c:pt idx="0">
                  <c:v>137.5</c:v>
                </c:pt>
                <c:pt idx="1">
                  <c:v>160</c:v>
                </c:pt>
                <c:pt idx="2">
                  <c:v>125.5</c:v>
                </c:pt>
                <c:pt idx="3">
                  <c:v>138.5</c:v>
                </c:pt>
                <c:pt idx="4">
                  <c:v>109.5</c:v>
                </c:pt>
                <c:pt idx="5">
                  <c:v>119</c:v>
                </c:pt>
                <c:pt idx="6">
                  <c:v>115</c:v>
                </c:pt>
                <c:pt idx="7">
                  <c:v>77.5</c:v>
                </c:pt>
                <c:pt idx="8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1B7-4ADC-BE90-3A7030E34DB6}"/>
            </c:ext>
          </c:extLst>
        </c:ser>
        <c:ser>
          <c:idx val="3"/>
          <c:order val="7"/>
          <c:tx>
            <c:strRef>
              <c:f>DOM!$G$10</c:f>
              <c:strCache>
                <c:ptCount val="1"/>
                <c:pt idx="0">
                  <c:v>Rockingham County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DOM!$H$2:$P$2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DOM!$H$10:$P$10</c:f>
              <c:numCache>
                <c:formatCode>General</c:formatCode>
                <c:ptCount val="9"/>
                <c:pt idx="0">
                  <c:v>73</c:v>
                </c:pt>
                <c:pt idx="1">
                  <c:v>59</c:v>
                </c:pt>
                <c:pt idx="2">
                  <c:v>65</c:v>
                </c:pt>
                <c:pt idx="3">
                  <c:v>42.5</c:v>
                </c:pt>
                <c:pt idx="4">
                  <c:v>35.5</c:v>
                </c:pt>
                <c:pt idx="5">
                  <c:v>22</c:v>
                </c:pt>
                <c:pt idx="6">
                  <c:v>11</c:v>
                </c:pt>
                <c:pt idx="7">
                  <c:v>5</c:v>
                </c:pt>
                <c:pt idx="8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1B7-4ADC-BE90-3A7030E34DB6}"/>
            </c:ext>
          </c:extLst>
        </c:ser>
        <c:ser>
          <c:idx val="8"/>
          <c:order val="8"/>
          <c:tx>
            <c:strRef>
              <c:f>DOM!$G$11</c:f>
              <c:strCache>
                <c:ptCount val="1"/>
                <c:pt idx="0">
                  <c:v>Staunton City</c:v>
                </c:pt>
              </c:strCache>
            </c:strRef>
          </c:tx>
          <c:spPr>
            <a:ln w="34925" cap="rnd">
              <a:solidFill>
                <a:schemeClr val="accent3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DOM!$H$2:$P$2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DOM!$H$11:$P$11</c:f>
              <c:numCache>
                <c:formatCode>General</c:formatCode>
                <c:ptCount val="9"/>
                <c:pt idx="0">
                  <c:v>107.5</c:v>
                </c:pt>
                <c:pt idx="1">
                  <c:v>74</c:v>
                </c:pt>
                <c:pt idx="2">
                  <c:v>58</c:v>
                </c:pt>
                <c:pt idx="3">
                  <c:v>40</c:v>
                </c:pt>
                <c:pt idx="4">
                  <c:v>27</c:v>
                </c:pt>
                <c:pt idx="5">
                  <c:v>18</c:v>
                </c:pt>
                <c:pt idx="6">
                  <c:v>8</c:v>
                </c:pt>
                <c:pt idx="7">
                  <c:v>5</c:v>
                </c:pt>
                <c:pt idx="8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1B7-4ADC-BE90-3A7030E34DB6}"/>
            </c:ext>
          </c:extLst>
        </c:ser>
        <c:ser>
          <c:idx val="9"/>
          <c:order val="9"/>
          <c:tx>
            <c:strRef>
              <c:f>DOM!$G$12</c:f>
              <c:strCache>
                <c:ptCount val="1"/>
                <c:pt idx="0">
                  <c:v>Waynesboro City</c:v>
                </c:pt>
              </c:strCache>
            </c:strRef>
          </c:tx>
          <c:spPr>
            <a:ln w="34925" cap="rnd">
              <a:solidFill>
                <a:schemeClr val="accent4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1B7-4ADC-BE90-3A7030E34DB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1B7-4ADC-BE90-3A7030E34DB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61B7-4ADC-BE90-3A7030E34DB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1B7-4ADC-BE90-3A7030E34DB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61B7-4ADC-BE90-3A7030E34DB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1B7-4ADC-BE90-3A7030E34DB6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61B7-4ADC-BE90-3A7030E34DB6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1B7-4ADC-BE90-3A7030E34DB6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61B7-4ADC-BE90-3A7030E34D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DOM!$H$2:$P$2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DOM!$H$12:$P$12</c:f>
              <c:numCache>
                <c:formatCode>General</c:formatCode>
                <c:ptCount val="9"/>
                <c:pt idx="0">
                  <c:v>97</c:v>
                </c:pt>
                <c:pt idx="1">
                  <c:v>76</c:v>
                </c:pt>
                <c:pt idx="2">
                  <c:v>58.5</c:v>
                </c:pt>
                <c:pt idx="3">
                  <c:v>31</c:v>
                </c:pt>
                <c:pt idx="4">
                  <c:v>22</c:v>
                </c:pt>
                <c:pt idx="5">
                  <c:v>18</c:v>
                </c:pt>
                <c:pt idx="6">
                  <c:v>10</c:v>
                </c:pt>
                <c:pt idx="7">
                  <c:v>5</c:v>
                </c:pt>
                <c:pt idx="8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61B7-4ADC-BE90-3A7030E34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38346912"/>
        <c:axId val="1138329856"/>
        <c:extLst>
          <c:ext xmlns:c15="http://schemas.microsoft.com/office/drawing/2012/chart" uri="{02D57815-91ED-43cb-92C2-25804820EDAC}">
            <c15:filteredLineSeries>
              <c15:ser>
                <c:idx val="4"/>
                <c:order val="1"/>
                <c:tx>
                  <c:strRef>
                    <c:extLst>
                      <c:ext uri="{02D57815-91ED-43cb-92C2-25804820EDAC}">
                        <c15:formulaRef>
                          <c15:sqref>DOM!$G$4</c15:sqref>
                        </c15:formulaRef>
                      </c:ext>
                    </c:extLst>
                    <c:strCache>
                      <c:ptCount val="1"/>
                      <c:pt idx="0">
                        <c:v>Bath County</c:v>
                      </c:pt>
                    </c:strCache>
                  </c:strRef>
                </c:tx>
                <c:spPr>
                  <a:ln w="34925" cap="rnd">
                    <a:solidFill>
                      <a:schemeClr val="accent5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DOM!$H$2:$P$2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  <c:pt idx="3">
                        <c:v>2017</c:v>
                      </c:pt>
                      <c:pt idx="4">
                        <c:v>2018</c:v>
                      </c:pt>
                      <c:pt idx="5">
                        <c:v>2019</c:v>
                      </c:pt>
                      <c:pt idx="6">
                        <c:v>2020</c:v>
                      </c:pt>
                      <c:pt idx="7">
                        <c:v>2021</c:v>
                      </c:pt>
                      <c:pt idx="8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DOM!$H$4:$P$4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151.5</c:v>
                      </c:pt>
                      <c:pt idx="1">
                        <c:v>115.5</c:v>
                      </c:pt>
                      <c:pt idx="2">
                        <c:v>241.5</c:v>
                      </c:pt>
                      <c:pt idx="3">
                        <c:v>66.5</c:v>
                      </c:pt>
                      <c:pt idx="4">
                        <c:v>93</c:v>
                      </c:pt>
                      <c:pt idx="5">
                        <c:v>166.5</c:v>
                      </c:pt>
                      <c:pt idx="6">
                        <c:v>94.5</c:v>
                      </c:pt>
                      <c:pt idx="7">
                        <c:v>68.5</c:v>
                      </c:pt>
                      <c:pt idx="8">
                        <c:v>49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A-61B7-4ADC-BE90-3A7030E34DB6}"/>
                  </c:ext>
                </c:extLst>
              </c15:ser>
            </c15:filteredLineSeries>
            <c15:filteredLineSeries>
              <c15:ser>
                <c:idx val="7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DOM!$G$7</c15:sqref>
                        </c15:formulaRef>
                      </c:ext>
                    </c:extLst>
                    <c:strCache>
                      <c:ptCount val="1"/>
                      <c:pt idx="0">
                        <c:v>Highland County</c:v>
                      </c:pt>
                    </c:strCache>
                  </c:strRef>
                </c:tx>
                <c:spPr>
                  <a:ln w="3492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DOM!$H$2:$P$2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  <c:pt idx="3">
                        <c:v>2017</c:v>
                      </c:pt>
                      <c:pt idx="4">
                        <c:v>2018</c:v>
                      </c:pt>
                      <c:pt idx="5">
                        <c:v>2019</c:v>
                      </c:pt>
                      <c:pt idx="6">
                        <c:v>2020</c:v>
                      </c:pt>
                      <c:pt idx="7">
                        <c:v>2021</c:v>
                      </c:pt>
                      <c:pt idx="8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DOM!$H$7:$P$7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134</c:v>
                      </c:pt>
                      <c:pt idx="1">
                        <c:v>232.5</c:v>
                      </c:pt>
                      <c:pt idx="2">
                        <c:v>268</c:v>
                      </c:pt>
                      <c:pt idx="3">
                        <c:v>174</c:v>
                      </c:pt>
                      <c:pt idx="4">
                        <c:v>161.5</c:v>
                      </c:pt>
                      <c:pt idx="5">
                        <c:v>102</c:v>
                      </c:pt>
                      <c:pt idx="6">
                        <c:v>194</c:v>
                      </c:pt>
                      <c:pt idx="7">
                        <c:v>80</c:v>
                      </c:pt>
                      <c:pt idx="8">
                        <c:v>89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61B7-4ADC-BE90-3A7030E34DB6}"/>
                  </c:ext>
                </c:extLst>
              </c15:ser>
            </c15:filteredLineSeries>
          </c:ext>
        </c:extLst>
      </c:lineChart>
      <c:catAx>
        <c:axId val="113834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8329856"/>
        <c:crosses val="autoZero"/>
        <c:auto val="1"/>
        <c:lblAlgn val="ctr"/>
        <c:lblOffset val="100"/>
        <c:noMultiLvlLbl val="0"/>
      </c:catAx>
      <c:valAx>
        <c:axId val="113832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83469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B580E-BB12-458A-8A67-A4E85A97E57A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85773-E831-40C3-B08E-FE9BDAA693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957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083050"/>
          </a:xfrm>
        </p:spPr>
        <p:txBody>
          <a:bodyPr/>
          <a:lstStyle/>
          <a:p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85773-E831-40C3-B08E-FE9BDAA693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143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C2C8-6446-FBEB-1A19-8F52948DF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67DD1A-0D93-F159-E99A-65D815EF0C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4572000" cy="25717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F8E400-4E1A-DF27-1761-689421F1F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784600"/>
            <a:ext cx="5486400" cy="5136116"/>
          </a:xfrm>
        </p:spPr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93A52-842E-D3FC-5736-8204083B3D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485773-E831-40C3-B08E-FE9BDAA693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82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6413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3877578"/>
            <a:ext cx="5608320" cy="507632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85773-E831-40C3-B08E-FE9BDAA6938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828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35343-8D3D-C6C1-0C63-3F93A2D68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78C496-2466-9F15-159A-D7E0E1D85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D7727-29E7-9A76-9B26-ACE42DA352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20F59-4008-A4ED-C44F-F6E6BF2014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485773-E831-40C3-B08E-FE9BDAA693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871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82738" y="458788"/>
            <a:ext cx="3690937" cy="2076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2535239"/>
            <a:ext cx="5486400" cy="63886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85773-E831-40C3-B08E-FE9BDAA6938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19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A0A9B-A5BF-60D1-9FD1-2FEF921CE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38E61206-749C-9CDF-760D-0C6E72E16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06725"/>
            <a:ext cx="5486400" cy="59731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Image Placeholder 2">
            <a:extLst>
              <a:ext uri="{FF2B5EF4-FFF2-40B4-BE49-F238E27FC236}">
                <a16:creationId xmlns:a16="http://schemas.microsoft.com/office/drawing/2014/main" id="{BD474998-5472-2250-C3A8-EFB35E56D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79500" y="363538"/>
            <a:ext cx="4699000" cy="2643187"/>
          </a:xfrm>
        </p:spPr>
      </p:sp>
    </p:spTree>
    <p:extLst>
      <p:ext uri="{BB962C8B-B14F-4D97-AF65-F5344CB8AC3E}">
        <p14:creationId xmlns:p14="http://schemas.microsoft.com/office/powerpoint/2010/main" val="841039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4C2EC-AA27-9808-F132-412A76B55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160558E7-7FD7-A36F-9D5A-86D0C1D22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06725"/>
            <a:ext cx="5486400" cy="59731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Image Placeholder 2">
            <a:extLst>
              <a:ext uri="{FF2B5EF4-FFF2-40B4-BE49-F238E27FC236}">
                <a16:creationId xmlns:a16="http://schemas.microsoft.com/office/drawing/2014/main" id="{3E34F9A9-E876-C9C5-9AFB-61932FA8D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79500" y="363538"/>
            <a:ext cx="4699000" cy="2643187"/>
          </a:xfrm>
        </p:spPr>
      </p:sp>
    </p:spTree>
    <p:extLst>
      <p:ext uri="{BB962C8B-B14F-4D97-AF65-F5344CB8AC3E}">
        <p14:creationId xmlns:p14="http://schemas.microsoft.com/office/powerpoint/2010/main" val="579186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DE904-CF8F-6A0B-3A02-EBF458E9F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C84314FC-B7EA-CA8E-30C1-391F8A068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06725"/>
            <a:ext cx="5486400" cy="59731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Image Placeholder 2">
            <a:extLst>
              <a:ext uri="{FF2B5EF4-FFF2-40B4-BE49-F238E27FC236}">
                <a16:creationId xmlns:a16="http://schemas.microsoft.com/office/drawing/2014/main" id="{F5E8EDAC-6F2F-4CA0-228D-EE7813746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79500" y="363538"/>
            <a:ext cx="4699000" cy="2643187"/>
          </a:xfrm>
        </p:spPr>
      </p:sp>
    </p:spTree>
    <p:extLst>
      <p:ext uri="{BB962C8B-B14F-4D97-AF65-F5344CB8AC3E}">
        <p14:creationId xmlns:p14="http://schemas.microsoft.com/office/powerpoint/2010/main" val="1337558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4DA6A-B5E2-C6BF-6257-50591106A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168D2867-F14B-0207-84B2-BAEC7E434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06725"/>
            <a:ext cx="5486400" cy="59731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Image Placeholder 2">
            <a:extLst>
              <a:ext uri="{FF2B5EF4-FFF2-40B4-BE49-F238E27FC236}">
                <a16:creationId xmlns:a16="http://schemas.microsoft.com/office/drawing/2014/main" id="{D0084636-5C92-14D6-EF6D-1B8791C42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79500" y="363538"/>
            <a:ext cx="4699000" cy="2643187"/>
          </a:xfrm>
        </p:spPr>
      </p:sp>
    </p:spTree>
    <p:extLst>
      <p:ext uri="{BB962C8B-B14F-4D97-AF65-F5344CB8AC3E}">
        <p14:creationId xmlns:p14="http://schemas.microsoft.com/office/powerpoint/2010/main" val="2354681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85773-E831-40C3-B08E-FE9BDAA6938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956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C39A1-7308-B808-203E-4EE0E2E3C5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A8430-276B-6EEA-A36D-82885718D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364C3-7398-FC3E-CC79-05F73F4AD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F598-DA0E-418B-99C4-9FEC3A0C1637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69A0D-61A7-36CE-284F-9511EBAA3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05AA7-8F08-7068-C7FD-E63A7ABD8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2E36-0537-4FB3-B1DB-A189A2CD0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108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A23CA-E588-DBF5-DAD4-371CBB2A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4826E-AF2E-6D03-23D2-6594B6311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6E0A5-7ADE-D56C-F367-5CF16B7EE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83DBC-C6E6-0741-899D-CEBD4B38C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8D4F4-71D5-F2BF-C3DD-5F6AB2A60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564278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DED61-7DFD-CA90-B84F-0C65DB10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2F735-B962-EACA-5719-95C004C1F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7F55D-6AD5-6357-1A9D-23F581AEE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F598-DA0E-418B-99C4-9FEC3A0C1637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E4B67-CFF3-53D7-F304-A582DA4E0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976B1-6767-434F-A7CE-BEDBD33D8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2E36-0537-4FB3-B1DB-A189A2CD0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309B-1E55-997D-7CC0-6ECC72CFE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A848F-1783-6F0C-7F19-275FE1898C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BD08C2-CB82-D234-7E1B-CF6FE22DAC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708F23-B00B-A1F6-E29A-EB0CF023C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F598-DA0E-418B-99C4-9FEC3A0C1637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5BB14-5FAF-66BC-5D43-01B006F41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85C93-6230-7C0F-2F97-2B7A9B528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2E36-0537-4FB3-B1DB-A189A2CD0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0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5C582-682D-585F-0E08-112B9C416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11AFBF-FB7F-A423-97F1-DD6552F4E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E730E0-DBAE-BD0D-6259-8E8838960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412CA0-1C51-F85D-5E65-01E934DFC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79A60E-EB7B-4D72-EBC0-E28E0EFFEF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FC632D-97DB-F0CA-C945-7F4EFC1C6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33937-AE02-1BEB-3E88-475643498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41FEF5-A32E-A4CD-27F2-64909ADC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00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95A87-854E-97CA-6C07-6A08C32EC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234004-8566-0197-EA44-9DB9A6C76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7C2669-3DBF-B8D1-9012-7A0711C72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98439-6D7B-E298-04A0-02F42B54D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627665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EBE664-C672-6E99-E69B-BB425DAB2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F598-DA0E-418B-99C4-9FEC3A0C1637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FDA55C-5A0A-3E44-4A8C-5E91BE8FA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FF24B-763D-2BDE-BA61-8D4A126B9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2E36-0537-4FB3-B1DB-A189A2CD0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84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2CDC1-5916-9391-094C-C8718190A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802E9-289C-9DB7-7461-B802A92E7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0EB65-8D06-D3DC-634B-5278D9749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067E8-0BAB-9C7F-4582-454160684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F598-DA0E-418B-99C4-9FEC3A0C1637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CCDC8-FB40-01C1-4AF0-803A11F5B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5A3EA-2B8E-D3CD-7EF5-9779E87B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2E36-0537-4FB3-B1DB-A189A2CD0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6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277A6-51CE-4D99-48B8-F8EFDAF08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CF8CAE-5F31-DAF3-09AB-0112D32CC2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20A05-4031-52BE-51BF-B610B2693E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56957-86BA-DD3E-E4C2-6850CD3E2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F598-DA0E-418B-99C4-9FEC3A0C1637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F1E6-B442-FBD0-B9D4-F2C4ABA48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A06CC-D250-3BE4-3149-4967ABFE7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2E36-0537-4FB3-B1DB-A189A2CD0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94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F8614-9377-AFD1-502E-4A071C52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A5EEBA-7153-AF17-3EB9-B04ED2DD8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2C03F-6740-07E3-5806-AAFD4B1C6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5113B-8265-D100-070C-6AAC8D235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F9B4E-B2B4-6638-2EFE-064753EE7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751104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3895D2-A68A-3B2D-A6CC-68B2BE2D4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B4F599-10A0-5B2B-2D0F-B72ACDEC3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C282A-3DB5-5275-6801-9D1F58B2A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E7FAC-3FE0-3484-1EF6-B9C62B5C3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5D8E3-9CBE-5401-E9C1-B1A422D5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903133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2FD219BD-0F2E-4CDF-AEB4-C1D73E0F1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5">
            <a:extLst>
              <a:ext uri="{FF2B5EF4-FFF2-40B4-BE49-F238E27FC236}">
                <a16:creationId xmlns:a16="http://schemas.microsoft.com/office/drawing/2014/main" id="{1A909C9B-71E1-4575-BD94-8C51142F0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647700"/>
            <a:ext cx="3680395" cy="1403343"/>
          </a:xfrm>
        </p:spPr>
        <p:txBody>
          <a:bodyPr anchor="ctr">
            <a:normAutofit/>
          </a:bodyPr>
          <a:lstStyle>
            <a:lvl1pPr algn="ctr">
              <a:defRPr/>
            </a:lvl1pPr>
          </a:lstStyle>
          <a:p>
            <a:pPr algn="ct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3B6580BC-B32B-4393-8B19-2B3F6B90F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683104"/>
            <a:ext cx="3364358" cy="3673245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B07FB4E-AACE-4322-82D4-4DA4A81616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5048" y="0"/>
            <a:ext cx="7616952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CA4665-3BE9-407E-884C-8EA287083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52099" y="2302005"/>
            <a:ext cx="2253018" cy="0"/>
          </a:xfrm>
          <a:prstGeom prst="line">
            <a:avLst/>
          </a:prstGeom>
          <a:ln w="19050">
            <a:solidFill>
              <a:schemeClr val="accent1">
                <a:lumMod val="75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590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08/26/2024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Central Shenandoah Planning District Commission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 dirty="0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FE162AE6-C2BA-4446-A2D9-41A8F1A6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A267802-5F0D-4EE1-AF9D-EF2E4F23C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75" y="0"/>
            <a:ext cx="43861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B728D93-929A-4CAF-A102-3C217E917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1" y="428903"/>
            <a:ext cx="3071005" cy="3051391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>
              <a:tabLst>
                <a:tab pos="3370263" algn="l"/>
              </a:tabLst>
            </a:pPr>
            <a:r>
              <a:rPr lang="en-US" sz="4000">
                <a:solidFill>
                  <a:schemeClr val="tx2">
                    <a:alpha val="75000"/>
                  </a:schemeClr>
                </a:solidFill>
              </a:rPr>
              <a:t>Click to edit Master title style</a:t>
            </a:r>
            <a:endParaRPr lang="en-US" sz="4000" dirty="0">
              <a:solidFill>
                <a:schemeClr val="tx2">
                  <a:alpha val="75000"/>
                </a:schemeClr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81702E9-0038-4210-9FAB-E76C1EF85C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876" y="5116529"/>
            <a:ext cx="2948684" cy="955497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subtitle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E1655C-FA7C-42D9-8EE1-E7CF6988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47565" flipH="1">
            <a:off x="1747479" y="3853642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441E9C-E7AE-4B2E-A8FF-F364980D90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83024" y="0"/>
            <a:ext cx="7808976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240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60">
          <p15:clr>
            <a:srgbClr val="FBAE40"/>
          </p15:clr>
        </p15:guide>
        <p15:guide id="2" pos="39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79493-DA03-748E-4185-0F80A8DF3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CFD2A-8B7D-8872-8778-59471A49C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260E7-FA4A-FB6F-FF70-DF64193916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437B4-5FB0-4F59-FD60-5F6777220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Sample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32067-0798-848A-FD04-55603C5C1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208ADF-3ADD-483D-A721-14E3EEE2C1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3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92" r:id="rId12"/>
    <p:sldLayoutId id="2147483722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hyperlink" Target="https://connect.cspdc.org/cspdc-housing-study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jonathan@housingforwardva.org" TargetMode="External"/><Relationship Id="rId5" Type="http://schemas.openxmlformats.org/officeDocument/2006/relationships/hyperlink" Target="mailto:mel.jones@vt.edu" TargetMode="External"/><Relationship Id="rId10" Type="http://schemas.openxmlformats.org/officeDocument/2006/relationships/image" Target="../media/image15.png"/><Relationship Id="rId4" Type="http://schemas.openxmlformats.org/officeDocument/2006/relationships/hyperlink" Target="mailto:jeremy@cspdc.org" TargetMode="External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EA0B72-B717-E153-4BB2-08E08320C7E4}"/>
              </a:ext>
            </a:extLst>
          </p:cNvPr>
          <p:cNvSpPr/>
          <p:nvPr/>
        </p:nvSpPr>
        <p:spPr>
          <a:xfrm>
            <a:off x="-84072" y="-83127"/>
            <a:ext cx="6308436" cy="69684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012FD38-BCDB-4D51-8DED-F3962AB9A4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5455" y="13658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pic>
        <p:nvPicPr>
          <p:cNvPr id="6" name="Picture 5" descr="A logo for a anniversary&#10;&#10;Description automatically generated with medium confidence">
            <a:extLst>
              <a:ext uri="{FF2B5EF4-FFF2-40B4-BE49-F238E27FC236}">
                <a16:creationId xmlns:a16="http://schemas.microsoft.com/office/drawing/2014/main" id="{5C081E5E-C6C0-884B-124E-4F68142A04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 r="-80606"/>
          <a:stretch/>
        </p:blipFill>
        <p:spPr>
          <a:xfrm>
            <a:off x="-84072" y="3113237"/>
            <a:ext cx="10026664" cy="3778898"/>
          </a:xfrm>
          <a:prstGeom prst="rect">
            <a:avLst/>
          </a:prstGeom>
          <a:effectLst>
            <a:reflection stA="5000" endPos="65000" dist="50800" dir="5400000" sy="-100000" algn="bl" rotWithShape="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65A3385-7A97-4B91-90E4-313A5F648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916" y="2728556"/>
            <a:ext cx="3161940" cy="2640247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l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Central Shenandoah Regional Housing Study </a:t>
            </a:r>
          </a:p>
        </p:txBody>
      </p:sp>
      <p:pic>
        <p:nvPicPr>
          <p:cNvPr id="3" name="Picture 2" descr="A logo for a anniversary&#10;&#10;Description automatically generated with medium confidence">
            <a:extLst>
              <a:ext uri="{FF2B5EF4-FFF2-40B4-BE49-F238E27FC236}">
                <a16:creationId xmlns:a16="http://schemas.microsoft.com/office/drawing/2014/main" id="{936BF4D4-38C8-3187-AE7B-2C3376C745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988" y="1901490"/>
            <a:ext cx="1568971" cy="950891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D5C57BDC-1B9F-5210-74E9-A63EF4ABF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915" y="5553075"/>
            <a:ext cx="3306089" cy="97154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Jeremy Crute </a:t>
            </a:r>
          </a:p>
          <a:p>
            <a:pPr algn="l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Mel jones</a:t>
            </a:r>
          </a:p>
          <a:p>
            <a:pPr algn="l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Jonathan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knopf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61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FCE71-1AF2-A440-7FBC-E14D5746A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9" descr="A map of a state&#10;&#10;Description automatically generated">
            <a:extLst>
              <a:ext uri="{FF2B5EF4-FFF2-40B4-BE49-F238E27FC236}">
                <a16:creationId xmlns:a16="http://schemas.microsoft.com/office/drawing/2014/main" id="{BD6E7BEC-A9E3-C485-DD72-AEA41427E9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37609" y="1439112"/>
            <a:ext cx="4513328" cy="4513328"/>
          </a:xfrm>
        </p:spPr>
      </p:pic>
      <p:pic>
        <p:nvPicPr>
          <p:cNvPr id="7" name="Picture 6" descr="A logo for a anniversary&#10;&#10;Description automatically generated with medium confidence">
            <a:extLst>
              <a:ext uri="{FF2B5EF4-FFF2-40B4-BE49-F238E27FC236}">
                <a16:creationId xmlns:a16="http://schemas.microsoft.com/office/drawing/2014/main" id="{F9B11E5B-70C9-6A90-B305-C202CB6C81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10000"/>
          </a:blip>
          <a:srcRect l="44631" t="-2" r="-44631" b="38287"/>
          <a:stretch/>
        </p:blipFill>
        <p:spPr>
          <a:xfrm>
            <a:off x="-48995" y="3112298"/>
            <a:ext cx="10026664" cy="3778898"/>
          </a:xfrm>
          <a:prstGeom prst="rect">
            <a:avLst/>
          </a:prstGeom>
          <a:effectLst>
            <a:reflection stA="5000" endPos="65000" dist="508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64E19-3290-5DD3-31F2-0919C36C4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Housing Study: </a:t>
            </a:r>
            <a:br>
              <a:rPr lang="en-US" dirty="0"/>
            </a:br>
            <a:r>
              <a:rPr lang="en-US" b="1" dirty="0">
                <a:solidFill>
                  <a:srgbClr val="3C9384"/>
                </a:solidFill>
              </a:rPr>
              <a:t>Overview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3D3B08-008D-BF40-7B3E-BE2141407284}"/>
              </a:ext>
            </a:extLst>
          </p:cNvPr>
          <p:cNvSpPr txBox="1"/>
          <p:nvPr/>
        </p:nvSpPr>
        <p:spPr>
          <a:xfrm>
            <a:off x="8337844" y="3008056"/>
            <a:ext cx="7938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Highland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C68C33-881D-8846-A991-52153CB956FB}"/>
              </a:ext>
            </a:extLst>
          </p:cNvPr>
          <p:cNvSpPr txBox="1"/>
          <p:nvPr/>
        </p:nvSpPr>
        <p:spPr>
          <a:xfrm>
            <a:off x="9876469" y="2118342"/>
            <a:ext cx="10134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Rockingham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D38FE2-B921-3345-E091-508EB67D5A52}"/>
              </a:ext>
            </a:extLst>
          </p:cNvPr>
          <p:cNvSpPr txBox="1"/>
          <p:nvPr/>
        </p:nvSpPr>
        <p:spPr>
          <a:xfrm>
            <a:off x="9370367" y="3068332"/>
            <a:ext cx="7088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Augusta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81208-F483-F691-3170-131A565D2ECD}"/>
              </a:ext>
            </a:extLst>
          </p:cNvPr>
          <p:cNvSpPr txBox="1"/>
          <p:nvPr/>
        </p:nvSpPr>
        <p:spPr>
          <a:xfrm>
            <a:off x="8334046" y="4316738"/>
            <a:ext cx="15251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Rockbridge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8115C3-D4AE-3654-EE9F-E179592624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5690" y="6356350"/>
            <a:ext cx="683189" cy="4130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892830-1068-9717-A8A0-476FA07708C7}"/>
              </a:ext>
            </a:extLst>
          </p:cNvPr>
          <p:cNvSpPr txBox="1"/>
          <p:nvPr/>
        </p:nvSpPr>
        <p:spPr>
          <a:xfrm>
            <a:off x="838200" y="1811977"/>
            <a:ext cx="647088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Localities expressed a strong need for a comprehensive regional housing study to address housing challenges.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Study was funded by Virginia Housing’s Community Impact Grant program and involved consultants from the Virginia Center for Housing Research (VCHR) at Virginia Tech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Housing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Forward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Virginia.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housing study provides insights into housing accessibility, affordability, and diversity, and aims to support our localities make informed decisions and offer sustainable housing solutions.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Placeholder 14" descr="A green and black logo&#10;&#10;Description automatically generated">
            <a:extLst>
              <a:ext uri="{FF2B5EF4-FFF2-40B4-BE49-F238E27FC236}">
                <a16:creationId xmlns:a16="http://schemas.microsoft.com/office/drawing/2014/main" id="{0084567D-C860-3EBB-3165-3366827E1DE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73552" t="-84091" r="-76448" b="-88634"/>
          <a:stretch/>
        </p:blipFill>
        <p:spPr>
          <a:xfrm>
            <a:off x="116829" y="4342759"/>
            <a:ext cx="3880473" cy="2586982"/>
          </a:xfrm>
          <a:prstGeom prst="rect">
            <a:avLst/>
          </a:prstGeom>
          <a:noFill/>
        </p:spPr>
      </p:pic>
      <p:pic>
        <p:nvPicPr>
          <p:cNvPr id="15" name="Picture Placeholder 12" descr="A logo with a house and text&#10;&#10;Description automatically generated">
            <a:extLst>
              <a:ext uri="{FF2B5EF4-FFF2-40B4-BE49-F238E27FC236}">
                <a16:creationId xmlns:a16="http://schemas.microsoft.com/office/drawing/2014/main" id="{78623060-208E-6FD6-6167-93DD0371A74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72847" t="-134372" r="-269992" b="-134372"/>
          <a:stretch/>
        </p:blipFill>
        <p:spPr>
          <a:xfrm>
            <a:off x="1843431" y="4199253"/>
            <a:ext cx="4114800" cy="2697480"/>
          </a:xfrm>
          <a:prstGeom prst="rect">
            <a:avLst/>
          </a:prstGeom>
          <a:noFill/>
        </p:spPr>
      </p:pic>
      <p:pic>
        <p:nvPicPr>
          <p:cNvPr id="19" name="Picture Placeholder 22" descr="A logo with blue and white text&#10;&#10;Description automatically generated">
            <a:extLst>
              <a:ext uri="{FF2B5EF4-FFF2-40B4-BE49-F238E27FC236}">
                <a16:creationId xmlns:a16="http://schemas.microsoft.com/office/drawing/2014/main" id="{ABD4DC98-6643-533B-F583-620613F2AF1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4750" t="-27631" r="-4750" b="-27631"/>
          <a:stretch/>
        </p:blipFill>
        <p:spPr>
          <a:xfrm>
            <a:off x="4899554" y="4582169"/>
            <a:ext cx="2343025" cy="188528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CF66CD-B66F-E580-8CB8-7AF077241C2D}"/>
              </a:ext>
            </a:extLst>
          </p:cNvPr>
          <p:cNvSpPr txBox="1"/>
          <p:nvPr/>
        </p:nvSpPr>
        <p:spPr>
          <a:xfrm>
            <a:off x="8072129" y="3785598"/>
            <a:ext cx="6463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A80FF3-1197-33DA-29C8-BC6A68621B65}"/>
              </a:ext>
            </a:extLst>
          </p:cNvPr>
          <p:cNvSpPr txBox="1"/>
          <p:nvPr/>
        </p:nvSpPr>
        <p:spPr>
          <a:xfrm>
            <a:off x="8337844" y="3008056"/>
            <a:ext cx="7938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Highland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61A3E5-2880-1387-05A7-BD7BFF58C1A3}"/>
              </a:ext>
            </a:extLst>
          </p:cNvPr>
          <p:cNvSpPr txBox="1"/>
          <p:nvPr/>
        </p:nvSpPr>
        <p:spPr>
          <a:xfrm>
            <a:off x="9876469" y="2118342"/>
            <a:ext cx="10134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Rockingham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D38F0-E5F4-DEC1-7C77-24FDEB2E7AE6}"/>
              </a:ext>
            </a:extLst>
          </p:cNvPr>
          <p:cNvSpPr txBox="1"/>
          <p:nvPr/>
        </p:nvSpPr>
        <p:spPr>
          <a:xfrm>
            <a:off x="9370367" y="3068332"/>
            <a:ext cx="7088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Augusta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39F4F-1B36-913E-1C00-62720E3A1B70}"/>
              </a:ext>
            </a:extLst>
          </p:cNvPr>
          <p:cNvSpPr txBox="1"/>
          <p:nvPr/>
        </p:nvSpPr>
        <p:spPr>
          <a:xfrm>
            <a:off x="8334046" y="4316738"/>
            <a:ext cx="15251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Rockbridge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C7C09E-4963-3072-F1DF-FECAF5524691}"/>
              </a:ext>
            </a:extLst>
          </p:cNvPr>
          <p:cNvSpPr txBox="1"/>
          <p:nvPr/>
        </p:nvSpPr>
        <p:spPr>
          <a:xfrm>
            <a:off x="10686892" y="2811120"/>
            <a:ext cx="1058303" cy="26161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Harrisonburg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AF720C-A659-8AB3-4904-1245DEC5AE13}"/>
              </a:ext>
            </a:extLst>
          </p:cNvPr>
          <p:cNvSpPr txBox="1"/>
          <p:nvPr/>
        </p:nvSpPr>
        <p:spPr>
          <a:xfrm>
            <a:off x="10532923" y="3937643"/>
            <a:ext cx="9925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Waynesboro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CCD108-5099-6932-7E7D-24FAEE1E91D0}"/>
              </a:ext>
            </a:extLst>
          </p:cNvPr>
          <p:cNvSpPr txBox="1"/>
          <p:nvPr/>
        </p:nvSpPr>
        <p:spPr>
          <a:xfrm>
            <a:off x="10160762" y="3616926"/>
            <a:ext cx="7729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Staunton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657B0D-F114-8648-1440-9D057DC51064}"/>
              </a:ext>
            </a:extLst>
          </p:cNvPr>
          <p:cNvSpPr txBox="1"/>
          <p:nvPr/>
        </p:nvSpPr>
        <p:spPr>
          <a:xfrm>
            <a:off x="9306246" y="5173782"/>
            <a:ext cx="9460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Buena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Vista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E55A455-D5EC-33AF-D861-2CD4191D1478}"/>
              </a:ext>
            </a:extLst>
          </p:cNvPr>
          <p:cNvSpPr txBox="1"/>
          <p:nvPr/>
        </p:nvSpPr>
        <p:spPr>
          <a:xfrm>
            <a:off x="8264880" y="4908228"/>
            <a:ext cx="8098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Lexington</a:t>
            </a:r>
          </a:p>
        </p:txBody>
      </p:sp>
    </p:spTree>
    <p:extLst>
      <p:ext uri="{BB962C8B-B14F-4D97-AF65-F5344CB8AC3E}">
        <p14:creationId xmlns:p14="http://schemas.microsoft.com/office/powerpoint/2010/main" val="47254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for a anniversary&#10;&#10;Description automatically generated with medium confidence">
            <a:extLst>
              <a:ext uri="{FF2B5EF4-FFF2-40B4-BE49-F238E27FC236}">
                <a16:creationId xmlns:a16="http://schemas.microsoft.com/office/drawing/2014/main" id="{D74CB3EC-A31B-E9C1-E904-7ABD3CF87C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</a:blip>
          <a:srcRect l="44631" t="-2" r="-44631" b="38287"/>
          <a:stretch/>
        </p:blipFill>
        <p:spPr>
          <a:xfrm>
            <a:off x="0" y="3079102"/>
            <a:ext cx="10026664" cy="3778898"/>
          </a:xfrm>
          <a:prstGeom prst="rect">
            <a:avLst/>
          </a:prstGeom>
          <a:effectLst>
            <a:reflection stA="5000" endPos="65000" dist="508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C2965E-09B7-EF10-5241-1B21F76E0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673354" cy="1325563"/>
          </a:xfrm>
        </p:spPr>
        <p:txBody>
          <a:bodyPr/>
          <a:lstStyle/>
          <a:p>
            <a:r>
              <a:rPr lang="en-US" dirty="0"/>
              <a:t>Regional Housing Study: </a:t>
            </a:r>
            <a:r>
              <a:rPr lang="en-US" b="1" dirty="0">
                <a:solidFill>
                  <a:srgbClr val="3C9384"/>
                </a:solidFill>
              </a:rPr>
              <a:t>Process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B39CC-0BD1-E4E3-A533-A2F3198576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2000" b="1" dirty="0">
                <a:solidFill>
                  <a:srgbClr val="3C9384"/>
                </a:solidFill>
              </a:rPr>
              <a:t>Phase I: Housing Data Analysis</a:t>
            </a:r>
          </a:p>
          <a:p>
            <a:r>
              <a:rPr lang="en-US" sz="1900" dirty="0"/>
              <a:t>Quantitative and Qualitative Data collection</a:t>
            </a:r>
          </a:p>
          <a:p>
            <a:pPr marL="0" indent="0">
              <a:buNone/>
            </a:pPr>
            <a:endParaRPr lang="en-US" sz="1900" b="1" dirty="0">
              <a:solidFill>
                <a:srgbClr val="3C9384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3C9384"/>
                </a:solidFill>
              </a:rPr>
              <a:t>Phase II: Housing Solution Development</a:t>
            </a:r>
          </a:p>
          <a:p>
            <a:r>
              <a:rPr lang="en-US" sz="1900" dirty="0"/>
              <a:t>Locality feedback</a:t>
            </a:r>
          </a:p>
        </p:txBody>
      </p:sp>
      <p:sp>
        <p:nvSpPr>
          <p:cNvPr id="11" name="Google Shape;107;p26">
            <a:extLst>
              <a:ext uri="{FF2B5EF4-FFF2-40B4-BE49-F238E27FC236}">
                <a16:creationId xmlns:a16="http://schemas.microsoft.com/office/drawing/2014/main" id="{E9855CD4-92AE-4401-951D-1CF93AB84D63}"/>
              </a:ext>
            </a:extLst>
          </p:cNvPr>
          <p:cNvSpPr txBox="1">
            <a:spLocks/>
          </p:cNvSpPr>
          <p:nvPr/>
        </p:nvSpPr>
        <p:spPr>
          <a:xfrm>
            <a:off x="6530805" y="1227008"/>
            <a:ext cx="2472108" cy="822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100" b="1" kern="0" dirty="0">
                <a:solidFill>
                  <a:srgbClr val="011E41"/>
                </a:solidFill>
                <a:latin typeface="Open Sans"/>
                <a:ea typeface="Open Sans"/>
                <a:cs typeface="Open Sans"/>
                <a:sym typeface="Open Sans"/>
              </a:rPr>
              <a:t>Listening</a:t>
            </a:r>
            <a:r>
              <a:rPr lang="en-US" sz="1100" kern="0" dirty="0">
                <a:solidFill>
                  <a:srgbClr val="011E4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b="1" kern="0" dirty="0">
                <a:solidFill>
                  <a:srgbClr val="011E41"/>
                </a:solidFill>
                <a:latin typeface="Open Sans"/>
                <a:ea typeface="Open Sans"/>
                <a:cs typeface="Open Sans"/>
                <a:sym typeface="Open Sans"/>
              </a:rPr>
              <a:t>sessions</a:t>
            </a:r>
            <a:r>
              <a:rPr lang="en-US" sz="1100" kern="0" dirty="0">
                <a:solidFill>
                  <a:srgbClr val="011E41"/>
                </a:solidFill>
                <a:latin typeface="Open Sans"/>
                <a:ea typeface="Open Sans"/>
                <a:cs typeface="Open Sans"/>
                <a:sym typeface="Open Sans"/>
              </a:rPr>
              <a:t> and other engagement</a:t>
            </a:r>
          </a:p>
        </p:txBody>
      </p:sp>
      <p:sp>
        <p:nvSpPr>
          <p:cNvPr id="12" name="Google Shape;111;p26">
            <a:extLst>
              <a:ext uri="{FF2B5EF4-FFF2-40B4-BE49-F238E27FC236}">
                <a16:creationId xmlns:a16="http://schemas.microsoft.com/office/drawing/2014/main" id="{4BEAA510-4C1F-59D6-F922-205732BDCCB6}"/>
              </a:ext>
            </a:extLst>
          </p:cNvPr>
          <p:cNvSpPr txBox="1">
            <a:spLocks/>
          </p:cNvSpPr>
          <p:nvPr/>
        </p:nvSpPr>
        <p:spPr>
          <a:xfrm>
            <a:off x="9335563" y="1227008"/>
            <a:ext cx="2346757" cy="822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100" b="1" kern="0" dirty="0">
                <a:solidFill>
                  <a:srgbClr val="011E41"/>
                </a:solidFill>
                <a:latin typeface="Open Sans"/>
                <a:ea typeface="Open Sans"/>
                <a:cs typeface="Open Sans"/>
                <a:sym typeface="Open Sans"/>
              </a:rPr>
              <a:t>Data, policy, and document review</a:t>
            </a:r>
          </a:p>
        </p:txBody>
      </p:sp>
      <p:sp>
        <p:nvSpPr>
          <p:cNvPr id="13" name="Google Shape;109;p26">
            <a:extLst>
              <a:ext uri="{FF2B5EF4-FFF2-40B4-BE49-F238E27FC236}">
                <a16:creationId xmlns:a16="http://schemas.microsoft.com/office/drawing/2014/main" id="{8BBD123A-43ED-182D-53CB-1B6686AA0EB9}"/>
              </a:ext>
            </a:extLst>
          </p:cNvPr>
          <p:cNvSpPr/>
          <p:nvPr/>
        </p:nvSpPr>
        <p:spPr>
          <a:xfrm rot="5400000">
            <a:off x="9021813" y="2164383"/>
            <a:ext cx="274200" cy="31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110;p26">
            <a:extLst>
              <a:ext uri="{FF2B5EF4-FFF2-40B4-BE49-F238E27FC236}">
                <a16:creationId xmlns:a16="http://schemas.microsoft.com/office/drawing/2014/main" id="{73C92486-DA90-8027-1F33-60A7C0FA39AC}"/>
              </a:ext>
            </a:extLst>
          </p:cNvPr>
          <p:cNvSpPr txBox="1">
            <a:spLocks/>
          </p:cNvSpPr>
          <p:nvPr/>
        </p:nvSpPr>
        <p:spPr>
          <a:xfrm>
            <a:off x="6541658" y="2585305"/>
            <a:ext cx="5140662" cy="457199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11E41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Preliminary solutions</a:t>
            </a:r>
          </a:p>
        </p:txBody>
      </p:sp>
      <p:sp>
        <p:nvSpPr>
          <p:cNvPr id="16" name="Google Shape;109;p26">
            <a:extLst>
              <a:ext uri="{FF2B5EF4-FFF2-40B4-BE49-F238E27FC236}">
                <a16:creationId xmlns:a16="http://schemas.microsoft.com/office/drawing/2014/main" id="{795541E8-C79E-960C-0E66-E252CEB0B677}"/>
              </a:ext>
            </a:extLst>
          </p:cNvPr>
          <p:cNvSpPr/>
          <p:nvPr/>
        </p:nvSpPr>
        <p:spPr>
          <a:xfrm rot="5400000">
            <a:off x="9021813" y="3167295"/>
            <a:ext cx="274200" cy="31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22;p26">
            <a:extLst>
              <a:ext uri="{FF2B5EF4-FFF2-40B4-BE49-F238E27FC236}">
                <a16:creationId xmlns:a16="http://schemas.microsoft.com/office/drawing/2014/main" id="{EAF307A6-DA48-4635-C872-DAC0D26A003F}"/>
              </a:ext>
            </a:extLst>
          </p:cNvPr>
          <p:cNvSpPr txBox="1">
            <a:spLocks/>
          </p:cNvSpPr>
          <p:nvPr/>
        </p:nvSpPr>
        <p:spPr>
          <a:xfrm>
            <a:off x="6530806" y="3629547"/>
            <a:ext cx="5256212" cy="67180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100" b="1" kern="0" dirty="0">
                <a:solidFill>
                  <a:srgbClr val="011E41"/>
                </a:solidFill>
                <a:latin typeface="Open Sans"/>
                <a:ea typeface="Open Sans"/>
                <a:cs typeface="Open Sans"/>
                <a:sym typeface="Open Sans"/>
              </a:rPr>
              <a:t>Revised solutions</a:t>
            </a:r>
          </a:p>
          <a:p>
            <a:pPr marL="0" indent="0" algn="ctr">
              <a:buFont typeface="Arial"/>
              <a:buNone/>
            </a:pPr>
            <a:r>
              <a:rPr lang="en-US" sz="1100" b="1" kern="0" dirty="0">
                <a:solidFill>
                  <a:srgbClr val="011E41"/>
                </a:solidFill>
                <a:latin typeface="Open Sans"/>
                <a:ea typeface="Open Sans"/>
                <a:cs typeface="Open Sans"/>
                <a:sym typeface="Open Sans"/>
              </a:rPr>
              <a:t>Full study draft</a:t>
            </a:r>
          </a:p>
        </p:txBody>
      </p:sp>
      <p:sp>
        <p:nvSpPr>
          <p:cNvPr id="18" name="Google Shape;123;p26">
            <a:extLst>
              <a:ext uri="{FF2B5EF4-FFF2-40B4-BE49-F238E27FC236}">
                <a16:creationId xmlns:a16="http://schemas.microsoft.com/office/drawing/2014/main" id="{D08641EE-D44B-DA92-36CE-F3654997B959}"/>
              </a:ext>
            </a:extLst>
          </p:cNvPr>
          <p:cNvSpPr txBox="1">
            <a:spLocks/>
          </p:cNvSpPr>
          <p:nvPr/>
        </p:nvSpPr>
        <p:spPr>
          <a:xfrm>
            <a:off x="6530805" y="4963076"/>
            <a:ext cx="5256213" cy="4571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100" b="1" kern="0">
                <a:solidFill>
                  <a:srgbClr val="011E41"/>
                </a:solidFill>
                <a:latin typeface="Open Sans"/>
                <a:ea typeface="Open Sans"/>
                <a:cs typeface="Open Sans"/>
                <a:sym typeface="Open Sans"/>
              </a:rPr>
              <a:t>Final study</a:t>
            </a:r>
          </a:p>
        </p:txBody>
      </p:sp>
      <p:sp>
        <p:nvSpPr>
          <p:cNvPr id="20" name="Google Shape;109;p26">
            <a:extLst>
              <a:ext uri="{FF2B5EF4-FFF2-40B4-BE49-F238E27FC236}">
                <a16:creationId xmlns:a16="http://schemas.microsoft.com/office/drawing/2014/main" id="{DCEC6FAC-52AE-95D1-E130-400A9B33A348}"/>
              </a:ext>
            </a:extLst>
          </p:cNvPr>
          <p:cNvSpPr/>
          <p:nvPr/>
        </p:nvSpPr>
        <p:spPr>
          <a:xfrm rot="5400000">
            <a:off x="9017577" y="4462874"/>
            <a:ext cx="274200" cy="31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B9ED453-FE26-1788-4F0F-6E935D039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98687">
            <a:off x="9625897" y="5148225"/>
            <a:ext cx="907784" cy="1180857"/>
          </a:xfrm>
          <a:prstGeom prst="rect">
            <a:avLst/>
          </a:prstGeom>
        </p:spPr>
      </p:pic>
      <p:sp>
        <p:nvSpPr>
          <p:cNvPr id="22" name="Google Shape;114;p26">
            <a:extLst>
              <a:ext uri="{FF2B5EF4-FFF2-40B4-BE49-F238E27FC236}">
                <a16:creationId xmlns:a16="http://schemas.microsoft.com/office/drawing/2014/main" id="{E0BF8A9F-01E8-03F1-2667-34BD45C0CA4F}"/>
              </a:ext>
            </a:extLst>
          </p:cNvPr>
          <p:cNvSpPr txBox="1">
            <a:spLocks/>
          </p:cNvSpPr>
          <p:nvPr/>
        </p:nvSpPr>
        <p:spPr>
          <a:xfrm>
            <a:off x="6530806" y="3135494"/>
            <a:ext cx="909088" cy="379404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8B85CA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srgbClr val="8B85CA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Feedback and input</a:t>
            </a:r>
          </a:p>
        </p:txBody>
      </p:sp>
      <p:sp>
        <p:nvSpPr>
          <p:cNvPr id="24" name="Google Shape;114;p26">
            <a:extLst>
              <a:ext uri="{FF2B5EF4-FFF2-40B4-BE49-F238E27FC236}">
                <a16:creationId xmlns:a16="http://schemas.microsoft.com/office/drawing/2014/main" id="{F738A040-F9F7-DA97-94ED-8905DC4C1319}"/>
              </a:ext>
            </a:extLst>
          </p:cNvPr>
          <p:cNvSpPr txBox="1">
            <a:spLocks/>
          </p:cNvSpPr>
          <p:nvPr/>
        </p:nvSpPr>
        <p:spPr>
          <a:xfrm>
            <a:off x="6566466" y="4458406"/>
            <a:ext cx="898236" cy="379404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8B85CA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8B85CA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Feedback and input</a:t>
            </a:r>
          </a:p>
        </p:txBody>
      </p:sp>
      <p:cxnSp>
        <p:nvCxnSpPr>
          <p:cNvPr id="25" name="Google Shape;115;p26">
            <a:extLst>
              <a:ext uri="{FF2B5EF4-FFF2-40B4-BE49-F238E27FC236}">
                <a16:creationId xmlns:a16="http://schemas.microsoft.com/office/drawing/2014/main" id="{2B374198-A8C2-2646-44A4-CF15AE5484C0}"/>
              </a:ext>
            </a:extLst>
          </p:cNvPr>
          <p:cNvCxnSpPr>
            <a:cxnSpLocks/>
          </p:cNvCxnSpPr>
          <p:nvPr/>
        </p:nvCxnSpPr>
        <p:spPr>
          <a:xfrm flipV="1">
            <a:off x="7462155" y="3317765"/>
            <a:ext cx="1518496" cy="4954"/>
          </a:xfrm>
          <a:prstGeom prst="straightConnector1">
            <a:avLst/>
          </a:prstGeom>
          <a:noFill/>
          <a:ln w="19050" cap="flat" cmpd="sng">
            <a:solidFill>
              <a:srgbClr val="8B85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7" name="Google Shape;115;p26">
            <a:extLst>
              <a:ext uri="{FF2B5EF4-FFF2-40B4-BE49-F238E27FC236}">
                <a16:creationId xmlns:a16="http://schemas.microsoft.com/office/drawing/2014/main" id="{B430D9F9-1B78-4142-B11E-A394F01BA700}"/>
              </a:ext>
            </a:extLst>
          </p:cNvPr>
          <p:cNvCxnSpPr>
            <a:cxnSpLocks/>
          </p:cNvCxnSpPr>
          <p:nvPr/>
        </p:nvCxnSpPr>
        <p:spPr>
          <a:xfrm flipV="1">
            <a:off x="7484416" y="4640572"/>
            <a:ext cx="1518496" cy="4954"/>
          </a:xfrm>
          <a:prstGeom prst="straightConnector1">
            <a:avLst/>
          </a:prstGeom>
          <a:noFill/>
          <a:ln w="19050" cap="flat" cmpd="sng">
            <a:solidFill>
              <a:srgbClr val="8B85CA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E713E79-269F-F394-6F45-20FC8A167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5690" y="6356350"/>
            <a:ext cx="683189" cy="41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01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60BFC-210E-1CFE-0A59-CAAAE5535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for a anniversary&#10;&#10;Description automatically generated with medium confidence">
            <a:extLst>
              <a:ext uri="{FF2B5EF4-FFF2-40B4-BE49-F238E27FC236}">
                <a16:creationId xmlns:a16="http://schemas.microsoft.com/office/drawing/2014/main" id="{5CC55E47-CA61-BBC7-BC3E-01C038624F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</a:blip>
          <a:srcRect l="44631" t="-2" r="-44631" b="38287"/>
          <a:stretch/>
        </p:blipFill>
        <p:spPr>
          <a:xfrm>
            <a:off x="0" y="3092065"/>
            <a:ext cx="10026664" cy="3778898"/>
          </a:xfrm>
          <a:prstGeom prst="rect">
            <a:avLst/>
          </a:prstGeom>
          <a:effectLst>
            <a:reflection stA="5000" endPos="65000" dist="508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9747A5-8299-2AF9-F71A-A44BD646C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20351" cy="1344854"/>
          </a:xfrm>
        </p:spPr>
        <p:txBody>
          <a:bodyPr/>
          <a:lstStyle/>
          <a:p>
            <a:r>
              <a:rPr lang="en-US" dirty="0"/>
              <a:t>Regional Housing Study: </a:t>
            </a:r>
            <a:r>
              <a:rPr lang="en-US" b="1" dirty="0">
                <a:solidFill>
                  <a:srgbClr val="3C9384"/>
                </a:solidFill>
              </a:rPr>
              <a:t>Reports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D1C7B4-CF46-CBBA-CB21-32B20574160F}"/>
              </a:ext>
            </a:extLst>
          </p:cNvPr>
          <p:cNvSpPr txBox="1"/>
          <p:nvPr/>
        </p:nvSpPr>
        <p:spPr>
          <a:xfrm>
            <a:off x="8072129" y="3785598"/>
            <a:ext cx="6463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59D7C0-4A8B-33DD-7698-619E13BAFC33}"/>
              </a:ext>
            </a:extLst>
          </p:cNvPr>
          <p:cNvSpPr txBox="1">
            <a:spLocks/>
          </p:cNvSpPr>
          <p:nvPr/>
        </p:nvSpPr>
        <p:spPr>
          <a:xfrm>
            <a:off x="838199" y="1709979"/>
            <a:ext cx="61016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b="1" dirty="0"/>
          </a:p>
          <a:p>
            <a:pPr marL="0" indent="0" algn="just">
              <a:buNone/>
              <a:defRPr/>
            </a:pPr>
            <a:r>
              <a:rPr lang="en-US" sz="2200" b="1" dirty="0">
                <a:solidFill>
                  <a:srgbClr val="3C9384"/>
                </a:solidFill>
                <a:ea typeface="+mn-lt"/>
                <a:cs typeface="+mn-lt"/>
              </a:rPr>
              <a:t>Consumer Report </a:t>
            </a:r>
          </a:p>
          <a:p>
            <a:pPr algn="just">
              <a:defRPr/>
            </a:pPr>
            <a:r>
              <a:rPr lang="en-US" sz="2000" dirty="0">
                <a:ea typeface="+mn-lt"/>
                <a:cs typeface="+mn-lt"/>
              </a:rPr>
              <a:t>Summarizes key findings and recommended strategies</a:t>
            </a:r>
          </a:p>
          <a:p>
            <a:pPr marL="0" indent="0" algn="just">
              <a:buNone/>
              <a:defRPr/>
            </a:pPr>
            <a:endParaRPr lang="en-US" sz="2000" b="1" dirty="0">
              <a:ea typeface="+mn-lt"/>
              <a:cs typeface="+mn-lt"/>
            </a:endParaRPr>
          </a:p>
          <a:p>
            <a:pPr marL="0" indent="0" algn="just">
              <a:buNone/>
              <a:defRPr/>
            </a:pPr>
            <a:r>
              <a:rPr lang="en-US" sz="2200" b="1" dirty="0">
                <a:solidFill>
                  <a:srgbClr val="3C9384"/>
                </a:solidFill>
                <a:ea typeface="+mn-lt"/>
                <a:cs typeface="+mn-lt"/>
              </a:rPr>
              <a:t>Technical Report</a:t>
            </a:r>
          </a:p>
          <a:p>
            <a:pPr algn="just">
              <a:defRPr/>
            </a:pPr>
            <a:r>
              <a:rPr lang="en-US" sz="2000" dirty="0">
                <a:solidFill>
                  <a:prstClr val="black"/>
                </a:solidFill>
                <a:ea typeface="+mn-lt"/>
                <a:cs typeface="+mn-lt"/>
              </a:rPr>
              <a:t>Provides more detailed data analysis and action steps</a:t>
            </a:r>
          </a:p>
          <a:p>
            <a:pPr marL="0" indent="0" algn="just">
              <a:buNone/>
              <a:defRPr/>
            </a:pPr>
            <a:endParaRPr lang="en-US" sz="20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 algn="just">
              <a:buNone/>
              <a:defRPr/>
            </a:pPr>
            <a:endParaRPr lang="en-US" sz="20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 algn="just">
              <a:buNone/>
              <a:defRPr/>
            </a:pPr>
            <a:endParaRPr lang="en-US" sz="20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 algn="just">
              <a:buNone/>
              <a:defRPr/>
            </a:pPr>
            <a:r>
              <a:rPr lang="en-US" sz="2200" b="1" dirty="0">
                <a:solidFill>
                  <a:srgbClr val="3C9384"/>
                </a:solidFill>
                <a:ea typeface="+mn-lt"/>
                <a:cs typeface="+mn-lt"/>
              </a:rPr>
              <a:t>Both reports are available at:</a:t>
            </a:r>
          </a:p>
          <a:p>
            <a:pPr marL="0" indent="0" algn="just">
              <a:buNone/>
              <a:defRPr/>
            </a:pPr>
            <a:r>
              <a:rPr lang="en-US" sz="2000" b="1" dirty="0">
                <a:solidFill>
                  <a:srgbClr val="097FB7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https://connect.cspdc.org/cspdc-housing-study</a:t>
            </a:r>
            <a:r>
              <a:rPr lang="en-US" sz="2000" b="1" dirty="0">
                <a:solidFill>
                  <a:srgbClr val="097FB7"/>
                </a:solidFill>
                <a:ea typeface="+mn-lt"/>
                <a:cs typeface="+mn-lt"/>
              </a:rPr>
              <a:t> </a:t>
            </a:r>
            <a:endParaRPr lang="en-US" sz="2000" b="1" dirty="0">
              <a:solidFill>
                <a:srgbClr val="097FB7"/>
              </a:solidFill>
            </a:endParaRP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9" name="Picture 8" descr="A green and yellow book cover with a city and mountains in the background&#10;&#10;AI-generated content may be incorrect.">
            <a:extLst>
              <a:ext uri="{FF2B5EF4-FFF2-40B4-BE49-F238E27FC236}">
                <a16:creationId xmlns:a16="http://schemas.microsoft.com/office/drawing/2014/main" id="{9850C815-9BAB-5EC8-F811-7917557EE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7502" y="1070227"/>
            <a:ext cx="3836297" cy="49646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9BA9C3-2304-C60C-C369-F96414AA63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45690" y="6356350"/>
            <a:ext cx="683189" cy="41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05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62758F-7D09-1BB6-E6D5-29AE8C8F7D1D}"/>
              </a:ext>
            </a:extLst>
          </p:cNvPr>
          <p:cNvSpPr/>
          <p:nvPr/>
        </p:nvSpPr>
        <p:spPr>
          <a:xfrm>
            <a:off x="4784944" y="0"/>
            <a:ext cx="7407058" cy="6858000"/>
          </a:xfrm>
          <a:prstGeom prst="rect">
            <a:avLst/>
          </a:prstGeom>
          <a:solidFill>
            <a:srgbClr val="3C93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8E4147-B79A-3E22-1D3F-56221589D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32" y="614362"/>
            <a:ext cx="5053245" cy="1325563"/>
          </a:xfrm>
        </p:spPr>
        <p:txBody>
          <a:bodyPr/>
          <a:lstStyle/>
          <a:p>
            <a:r>
              <a:rPr lang="en-US" dirty="0"/>
              <a:t>Phase 1: </a:t>
            </a:r>
            <a:r>
              <a:rPr lang="en-US" b="1" dirty="0">
                <a:solidFill>
                  <a:srgbClr val="3C9384"/>
                </a:solidFill>
              </a:rPr>
              <a:t>Data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662088-CD1B-1AAA-77A1-913F5CB6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z="900" smtClean="0"/>
              <a:pPr/>
              <a:t>5</a:t>
            </a:fld>
            <a:endParaRPr lang="en-US" sz="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E6C00C-A13D-3AA9-0095-54647A08C8AC}"/>
              </a:ext>
            </a:extLst>
          </p:cNvPr>
          <p:cNvSpPr txBox="1"/>
          <p:nvPr/>
        </p:nvSpPr>
        <p:spPr>
          <a:xfrm>
            <a:off x="369357" y="2258059"/>
            <a:ext cx="4164543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3C9384"/>
                </a:solidFill>
              </a:rPr>
              <a:t>   Housing Challenges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Need for more homeownership opportunities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Need for more rental opportunities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Need for more variety in housing sizes and types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Need to maintain quality housing conditions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Need for more income-restricted, affordable housing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BAC21E-07D1-5A5E-B65E-8A00410A14B4}"/>
              </a:ext>
            </a:extLst>
          </p:cNvPr>
          <p:cNvSpPr/>
          <p:nvPr/>
        </p:nvSpPr>
        <p:spPr>
          <a:xfrm>
            <a:off x="5713978" y="6356350"/>
            <a:ext cx="2058422" cy="365125"/>
          </a:xfrm>
          <a:prstGeom prst="rect">
            <a:avLst/>
          </a:prstGeom>
          <a:solidFill>
            <a:srgbClr val="3C93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BBD8B6-2E0A-06D8-67EE-8190215C8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944" y="4064081"/>
            <a:ext cx="7239492" cy="812719"/>
          </a:xfrm>
          <a:prstGeom prst="rect">
            <a:avLst/>
          </a:prstGeom>
          <a:solidFill>
            <a:srgbClr val="097FB7"/>
          </a:solidFill>
          <a:ln>
            <a:noFill/>
          </a:ln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FB4BA1E-EE8F-E969-5087-8E8969F747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5083845"/>
              </p:ext>
            </p:extLst>
          </p:nvPr>
        </p:nvGraphicFramePr>
        <p:xfrm>
          <a:off x="4834851" y="35850"/>
          <a:ext cx="7307243" cy="6817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667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7C0C4-51C3-99D8-3D7A-DCAB1EC68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for a anniversary&#10;&#10;Description automatically generated with medium confidence">
            <a:extLst>
              <a:ext uri="{FF2B5EF4-FFF2-40B4-BE49-F238E27FC236}">
                <a16:creationId xmlns:a16="http://schemas.microsoft.com/office/drawing/2014/main" id="{9CB15E2B-5D15-18FD-0F1D-1300B4C5F4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 r="-80606"/>
          <a:stretch/>
        </p:blipFill>
        <p:spPr>
          <a:xfrm>
            <a:off x="0" y="3079102"/>
            <a:ext cx="10026664" cy="3778898"/>
          </a:xfrm>
          <a:prstGeom prst="rect">
            <a:avLst/>
          </a:prstGeom>
          <a:effectLst>
            <a:reflection stA="5000" endPos="65000" dist="508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0429C9-0153-207D-DA9C-1837F6137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Housing Study: </a:t>
            </a:r>
            <a:br>
              <a:rPr lang="en-US" b="1" dirty="0"/>
            </a:br>
            <a:r>
              <a:rPr lang="en-US" sz="4400" b="1" dirty="0">
                <a:solidFill>
                  <a:srgbClr val="097FB7"/>
                </a:solidFill>
                <a:latin typeface="+mj-lt"/>
              </a:rPr>
              <a:t>Regional and Local Solutions</a:t>
            </a:r>
            <a:endParaRPr lang="en-US" dirty="0">
              <a:solidFill>
                <a:srgbClr val="097FB7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AAFC6F-9F69-8CA5-23A6-BCA66CEAA627}"/>
              </a:ext>
            </a:extLst>
          </p:cNvPr>
          <p:cNvSpPr txBox="1"/>
          <p:nvPr/>
        </p:nvSpPr>
        <p:spPr>
          <a:xfrm>
            <a:off x="7427887" y="3816771"/>
            <a:ext cx="6463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64B3A6-FA33-A14F-4E94-7DE814FF0AD1}"/>
              </a:ext>
            </a:extLst>
          </p:cNvPr>
          <p:cNvSpPr txBox="1"/>
          <p:nvPr/>
        </p:nvSpPr>
        <p:spPr>
          <a:xfrm>
            <a:off x="7787121" y="3039229"/>
            <a:ext cx="7938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Highland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14CBFF-025C-6FD8-40A9-B5AA4FE6D31F}"/>
              </a:ext>
            </a:extLst>
          </p:cNvPr>
          <p:cNvSpPr txBox="1"/>
          <p:nvPr/>
        </p:nvSpPr>
        <p:spPr>
          <a:xfrm>
            <a:off x="9284182" y="2149515"/>
            <a:ext cx="10134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Rockingham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11A657-6A8E-0DC6-2B84-331106F97C87}"/>
              </a:ext>
            </a:extLst>
          </p:cNvPr>
          <p:cNvSpPr txBox="1"/>
          <p:nvPr/>
        </p:nvSpPr>
        <p:spPr>
          <a:xfrm>
            <a:off x="8819644" y="3099505"/>
            <a:ext cx="7088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Augusta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305E4D-AFF2-159B-8E0A-ED192AA68A0A}"/>
              </a:ext>
            </a:extLst>
          </p:cNvPr>
          <p:cNvSpPr txBox="1"/>
          <p:nvPr/>
        </p:nvSpPr>
        <p:spPr>
          <a:xfrm>
            <a:off x="7783323" y="4347911"/>
            <a:ext cx="15251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Rockbridge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D081AA-B8BC-1A51-DEEF-F365894B2D2A}"/>
              </a:ext>
            </a:extLst>
          </p:cNvPr>
          <p:cNvSpPr txBox="1"/>
          <p:nvPr/>
        </p:nvSpPr>
        <p:spPr>
          <a:xfrm>
            <a:off x="744825" y="1502688"/>
            <a:ext cx="5832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DCEA85-FEA2-C177-15FF-C5395A6774E7}"/>
              </a:ext>
            </a:extLst>
          </p:cNvPr>
          <p:cNvSpPr txBox="1"/>
          <p:nvPr/>
        </p:nvSpPr>
        <p:spPr>
          <a:xfrm>
            <a:off x="797351" y="1900455"/>
            <a:ext cx="5265424" cy="4255589"/>
          </a:xfrm>
          <a:prstGeom prst="rect">
            <a:avLst/>
          </a:prstGeom>
          <a:solidFill>
            <a:srgbClr val="097FB7">
              <a:alpha val="10196"/>
            </a:srgbClr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97FB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REGIONAL   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97FB7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97FB7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7FB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Address common issues and require high-level coordination across all localities.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97FB7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97FB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Strategic priorities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97FB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Easy wins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97FB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Background 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EED61E-CC46-322A-CBAC-1A08835A4E1B}"/>
              </a:ext>
            </a:extLst>
          </p:cNvPr>
          <p:cNvSpPr txBox="1"/>
          <p:nvPr/>
        </p:nvSpPr>
        <p:spPr>
          <a:xfrm>
            <a:off x="6421860" y="1900455"/>
            <a:ext cx="5265424" cy="4255589"/>
          </a:xfrm>
          <a:prstGeom prst="rect">
            <a:avLst/>
          </a:prstGeom>
          <a:solidFill>
            <a:srgbClr val="3C9384">
              <a:alpha val="10196"/>
            </a:srgbClr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C938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LOCAL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3C938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C938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Tailored to particular jurisdictions to address their community’s specific needs.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3C938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C938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Priority solutions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C938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Secondary solutions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373387-3262-EE2E-6467-FCF05FE8E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5690" y="6356350"/>
            <a:ext cx="683189" cy="41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141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C7C37-3F38-8098-E68C-CE35E1606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for a anniversary&#10;&#10;Description automatically generated with medium confidence">
            <a:extLst>
              <a:ext uri="{FF2B5EF4-FFF2-40B4-BE49-F238E27FC236}">
                <a16:creationId xmlns:a16="http://schemas.microsoft.com/office/drawing/2014/main" id="{53095712-3898-C619-685A-BB1EA7DF57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 r="-80606"/>
          <a:stretch/>
        </p:blipFill>
        <p:spPr>
          <a:xfrm>
            <a:off x="0" y="3079102"/>
            <a:ext cx="10026664" cy="3778898"/>
          </a:xfrm>
          <a:prstGeom prst="rect">
            <a:avLst/>
          </a:prstGeom>
          <a:effectLst>
            <a:reflection stA="5000" endPos="65000" dist="508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5E5A7B-C1E1-752F-5C20-4827CDA7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Housing Study: </a:t>
            </a:r>
            <a:r>
              <a:rPr lang="en-US" sz="4400" b="1" dirty="0">
                <a:solidFill>
                  <a:srgbClr val="097FB7"/>
                </a:solidFill>
                <a:latin typeface="+mj-lt"/>
              </a:rPr>
              <a:t>Regional Solutions</a:t>
            </a:r>
            <a:endParaRPr lang="en-US" dirty="0">
              <a:solidFill>
                <a:srgbClr val="097FB7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081ECE-53C8-A16B-E05C-B99B0FE6C538}"/>
              </a:ext>
            </a:extLst>
          </p:cNvPr>
          <p:cNvSpPr txBox="1"/>
          <p:nvPr/>
        </p:nvSpPr>
        <p:spPr>
          <a:xfrm>
            <a:off x="7427887" y="3816771"/>
            <a:ext cx="6463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E6C398-EA35-D6A4-294E-276B0C9670AF}"/>
              </a:ext>
            </a:extLst>
          </p:cNvPr>
          <p:cNvSpPr txBox="1"/>
          <p:nvPr/>
        </p:nvSpPr>
        <p:spPr>
          <a:xfrm>
            <a:off x="7787121" y="3039229"/>
            <a:ext cx="7938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Highland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FDC191-32B4-B602-A63A-D556FB81DF16}"/>
              </a:ext>
            </a:extLst>
          </p:cNvPr>
          <p:cNvSpPr txBox="1"/>
          <p:nvPr/>
        </p:nvSpPr>
        <p:spPr>
          <a:xfrm>
            <a:off x="9284182" y="2149515"/>
            <a:ext cx="10134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Rockingham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7944C5-3549-C72E-40C0-A903B9856097}"/>
              </a:ext>
            </a:extLst>
          </p:cNvPr>
          <p:cNvSpPr txBox="1"/>
          <p:nvPr/>
        </p:nvSpPr>
        <p:spPr>
          <a:xfrm>
            <a:off x="8819644" y="3099505"/>
            <a:ext cx="7088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Augusta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9AD37E-4CB1-0408-33F5-B2D3917A48D4}"/>
              </a:ext>
            </a:extLst>
          </p:cNvPr>
          <p:cNvSpPr txBox="1"/>
          <p:nvPr/>
        </p:nvSpPr>
        <p:spPr>
          <a:xfrm>
            <a:off x="7783323" y="4347911"/>
            <a:ext cx="15251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Rockbridge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456F51-16BA-2F34-1B56-6F812A537A52}"/>
              </a:ext>
            </a:extLst>
          </p:cNvPr>
          <p:cNvSpPr txBox="1"/>
          <p:nvPr/>
        </p:nvSpPr>
        <p:spPr>
          <a:xfrm>
            <a:off x="744825" y="1502688"/>
            <a:ext cx="5832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Google Shape;240;p46">
            <a:extLst>
              <a:ext uri="{FF2B5EF4-FFF2-40B4-BE49-F238E27FC236}">
                <a16:creationId xmlns:a16="http://schemas.microsoft.com/office/drawing/2014/main" id="{D90DF442-7B05-AEB6-0761-9D2D3E648403}"/>
              </a:ext>
            </a:extLst>
          </p:cNvPr>
          <p:cNvSpPr txBox="1"/>
          <p:nvPr/>
        </p:nvSpPr>
        <p:spPr>
          <a:xfrm>
            <a:off x="923908" y="1828405"/>
            <a:ext cx="8445000" cy="12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 dirty="0">
                <a:solidFill>
                  <a:srgbClr val="248C8E"/>
                </a:solidFill>
                <a:latin typeface="Open Sans"/>
                <a:ea typeface="Open Sans"/>
                <a:cs typeface="Open Sans"/>
                <a:sym typeface="Open Sans"/>
              </a:rPr>
              <a:t>STRATEGIC PRIORITY			</a:t>
            </a:r>
            <a:r>
              <a:rPr lang="en" sz="2000" i="1" dirty="0">
                <a:solidFill>
                  <a:srgbClr val="248C8E"/>
                </a:solidFill>
                <a:latin typeface="Open Sans"/>
                <a:ea typeface="Open Sans"/>
                <a:cs typeface="Open Sans"/>
                <a:sym typeface="Open Sans"/>
              </a:rPr>
              <a:t>Higher impact, higher complexity</a:t>
            </a:r>
            <a:endParaRPr i="1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248C8E"/>
                </a:solidFill>
                <a:latin typeface="Open Sans"/>
                <a:ea typeface="Open Sans"/>
                <a:cs typeface="Open Sans"/>
                <a:sym typeface="Open Sans"/>
              </a:rPr>
              <a:t>▶</a:t>
            </a:r>
            <a:r>
              <a:rPr lang="en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Establish hub for home improvement grants and resources</a:t>
            </a:r>
            <a:endParaRPr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248C8E"/>
                </a:solidFill>
                <a:latin typeface="Open Sans"/>
                <a:ea typeface="Open Sans"/>
                <a:cs typeface="Open Sans"/>
                <a:sym typeface="Open Sans"/>
              </a:rPr>
              <a:t>▶</a:t>
            </a:r>
            <a:r>
              <a:rPr lang="en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Support permanent housing options to help end homelessness</a:t>
            </a:r>
            <a:endParaRPr sz="20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242;p46">
            <a:extLst>
              <a:ext uri="{FF2B5EF4-FFF2-40B4-BE49-F238E27FC236}">
                <a16:creationId xmlns:a16="http://schemas.microsoft.com/office/drawing/2014/main" id="{3ABBB61C-5F62-18DD-CE2A-F171F6FAD93C}"/>
              </a:ext>
            </a:extLst>
          </p:cNvPr>
          <p:cNvSpPr txBox="1"/>
          <p:nvPr/>
        </p:nvSpPr>
        <p:spPr>
          <a:xfrm>
            <a:off x="923908" y="3345921"/>
            <a:ext cx="8445000" cy="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 dirty="0">
                <a:solidFill>
                  <a:srgbClr val="4D617A"/>
                </a:solidFill>
                <a:latin typeface="Open Sans"/>
                <a:ea typeface="Open Sans"/>
                <a:cs typeface="Open Sans"/>
                <a:sym typeface="Open Sans"/>
              </a:rPr>
              <a:t>EASY WIN				</a:t>
            </a:r>
            <a:r>
              <a:rPr lang="en" sz="2000" i="1" dirty="0">
                <a:solidFill>
                  <a:srgbClr val="4D617A"/>
                </a:solidFill>
                <a:latin typeface="Open Sans"/>
                <a:ea typeface="Open Sans"/>
                <a:cs typeface="Open Sans"/>
                <a:sym typeface="Open Sans"/>
              </a:rPr>
              <a:t>Higher impact, lower complexity</a:t>
            </a:r>
            <a:endParaRPr i="1" dirty="0">
              <a:solidFill>
                <a:srgbClr val="4D617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4D617A"/>
                </a:solidFill>
                <a:latin typeface="Open Sans"/>
                <a:ea typeface="Open Sans"/>
                <a:cs typeface="Open Sans"/>
                <a:sym typeface="Open Sans"/>
              </a:rPr>
              <a:t>▶</a:t>
            </a:r>
            <a:r>
              <a:rPr lang="en" dirty="0">
                <a:solidFill>
                  <a:srgbClr val="4D617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Introduce community land trust homeownership model</a:t>
            </a:r>
            <a:endParaRPr sz="20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Google Shape;243;p46">
            <a:extLst>
              <a:ext uri="{FF2B5EF4-FFF2-40B4-BE49-F238E27FC236}">
                <a16:creationId xmlns:a16="http://schemas.microsoft.com/office/drawing/2014/main" id="{28A83552-746A-19E7-FEC0-F654269C32EE}"/>
              </a:ext>
            </a:extLst>
          </p:cNvPr>
          <p:cNvSpPr txBox="1"/>
          <p:nvPr/>
        </p:nvSpPr>
        <p:spPr>
          <a:xfrm>
            <a:off x="923908" y="4563354"/>
            <a:ext cx="8445000" cy="11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 dirty="0">
                <a:solidFill>
                  <a:srgbClr val="EC7C53"/>
                </a:solidFill>
                <a:latin typeface="Open Sans"/>
                <a:ea typeface="Open Sans"/>
                <a:cs typeface="Open Sans"/>
                <a:sym typeface="Open Sans"/>
              </a:rPr>
              <a:t>BACKGROUND WORK			</a:t>
            </a:r>
            <a:r>
              <a:rPr lang="en" sz="2000" i="1" dirty="0">
                <a:solidFill>
                  <a:srgbClr val="EC7C53"/>
                </a:solidFill>
                <a:latin typeface="Open Sans"/>
                <a:ea typeface="Open Sans"/>
                <a:cs typeface="Open Sans"/>
                <a:sym typeface="Open Sans"/>
              </a:rPr>
              <a:t>Lower impact, lower complexity</a:t>
            </a:r>
            <a:endParaRPr i="1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EC7C53"/>
                </a:solidFill>
                <a:latin typeface="Open Sans"/>
                <a:ea typeface="Open Sans"/>
                <a:cs typeface="Open Sans"/>
                <a:sym typeface="Open Sans"/>
              </a:rPr>
              <a:t>▶</a:t>
            </a:r>
            <a:r>
              <a:rPr lang="en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Expand housing counseling services</a:t>
            </a:r>
            <a:endParaRPr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EC7C53"/>
                </a:solidFill>
                <a:latin typeface="Open Sans"/>
                <a:ea typeface="Open Sans"/>
                <a:cs typeface="Open Sans"/>
                <a:sym typeface="Open Sans"/>
              </a:rPr>
              <a:t>▶</a:t>
            </a:r>
            <a:r>
              <a:rPr lang="en" dirty="0">
                <a:solidFill>
                  <a:srgbClr val="EC7C5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Pursue regional land bank entity</a:t>
            </a:r>
            <a:endParaRPr sz="20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3B834-C4FE-FDDB-5D11-C181DAF8F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5690" y="6356350"/>
            <a:ext cx="683189" cy="41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67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583D2-4406-C345-BC43-2D31952BC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for a anniversary&#10;&#10;Description automatically generated with medium confidence">
            <a:extLst>
              <a:ext uri="{FF2B5EF4-FFF2-40B4-BE49-F238E27FC236}">
                <a16:creationId xmlns:a16="http://schemas.microsoft.com/office/drawing/2014/main" id="{90D25A35-820B-91BA-2298-88AECF222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 r="-80606"/>
          <a:stretch/>
        </p:blipFill>
        <p:spPr>
          <a:xfrm>
            <a:off x="0" y="3079102"/>
            <a:ext cx="10026664" cy="3778898"/>
          </a:xfrm>
          <a:prstGeom prst="rect">
            <a:avLst/>
          </a:prstGeom>
          <a:effectLst>
            <a:reflection stA="5000" endPos="65000" dist="508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CD6E86-92D3-DF64-2724-9FC6808CA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Housing Study: </a:t>
            </a:r>
            <a:r>
              <a:rPr lang="en-US" b="1" dirty="0">
                <a:solidFill>
                  <a:srgbClr val="3C9384"/>
                </a:solidFill>
              </a:rPr>
              <a:t>Priority </a:t>
            </a:r>
            <a:r>
              <a:rPr lang="en-US" sz="4400" b="1" dirty="0">
                <a:solidFill>
                  <a:srgbClr val="3C9384"/>
                </a:solidFill>
                <a:latin typeface="+mj-lt"/>
              </a:rPr>
              <a:t>Solutions</a:t>
            </a:r>
            <a:endParaRPr lang="en-US" dirty="0">
              <a:solidFill>
                <a:srgbClr val="3C9384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21508A-F63B-38C7-AE89-D0AFC56C6B8F}"/>
              </a:ext>
            </a:extLst>
          </p:cNvPr>
          <p:cNvSpPr txBox="1"/>
          <p:nvPr/>
        </p:nvSpPr>
        <p:spPr>
          <a:xfrm>
            <a:off x="7427887" y="3816771"/>
            <a:ext cx="6463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536C2A-C7F3-48BA-0785-2C2C878BDF84}"/>
              </a:ext>
            </a:extLst>
          </p:cNvPr>
          <p:cNvSpPr txBox="1"/>
          <p:nvPr/>
        </p:nvSpPr>
        <p:spPr>
          <a:xfrm>
            <a:off x="7787121" y="3039229"/>
            <a:ext cx="7938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Highland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576861-A84E-EE64-529B-954EB8C27084}"/>
              </a:ext>
            </a:extLst>
          </p:cNvPr>
          <p:cNvSpPr txBox="1"/>
          <p:nvPr/>
        </p:nvSpPr>
        <p:spPr>
          <a:xfrm>
            <a:off x="9284182" y="2149515"/>
            <a:ext cx="10134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Rockingham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806D61-0873-4F6D-520D-2164C95915A6}"/>
              </a:ext>
            </a:extLst>
          </p:cNvPr>
          <p:cNvSpPr txBox="1"/>
          <p:nvPr/>
        </p:nvSpPr>
        <p:spPr>
          <a:xfrm>
            <a:off x="8819644" y="3099505"/>
            <a:ext cx="7088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Augusta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8B050F-A423-752C-0C2B-51FD36CBC698}"/>
              </a:ext>
            </a:extLst>
          </p:cNvPr>
          <p:cNvSpPr txBox="1"/>
          <p:nvPr/>
        </p:nvSpPr>
        <p:spPr>
          <a:xfrm>
            <a:off x="7783323" y="4347911"/>
            <a:ext cx="15251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Rockbridge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EB1C60-0D5C-5718-FEAF-E5D4DC90AB03}"/>
              </a:ext>
            </a:extLst>
          </p:cNvPr>
          <p:cNvSpPr txBox="1"/>
          <p:nvPr/>
        </p:nvSpPr>
        <p:spPr>
          <a:xfrm>
            <a:off x="797351" y="1690688"/>
            <a:ext cx="5265424" cy="480218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C9384"/>
                </a:solidFill>
                <a:effectLst/>
                <a:uLnTx/>
                <a:uFillTx/>
                <a:latin typeface="Aptos" panose="02110004020202020204"/>
              </a:rPr>
              <a:t>Evaluate the feasibility of adopting density bonuses and an affordable housing dwelling unit ordinance to incentivize new affordable housing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latin typeface="Aptos" panose="02110004020202020204"/>
              </a:rPr>
              <a:t>Utilize grant funding to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</a:rPr>
              <a:t> conduct a focused market analysis of density bonuses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</a:rPr>
              <a:t>Tee up successful zoning reform that ties bonuses to affordable housing goals</a:t>
            </a:r>
            <a:endParaRPr lang="en-US" sz="2400" dirty="0">
              <a:solidFill>
                <a:srgbClr val="097FB7"/>
              </a:solidFill>
              <a:latin typeface="Aptos" panose="021100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16AAF6-882C-2212-1806-C525FF660E62}"/>
              </a:ext>
            </a:extLst>
          </p:cNvPr>
          <p:cNvSpPr txBox="1"/>
          <p:nvPr/>
        </p:nvSpPr>
        <p:spPr>
          <a:xfrm>
            <a:off x="6421860" y="1690689"/>
            <a:ext cx="5265424" cy="446535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C938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Lay groundwork for a comprehensive evaluation of financing tools for affordable housing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Apply for a Virginia Housing grant to fund an expert analysis of financing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BD9DEF-B37B-B43D-4872-89C77106A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5690" y="6356350"/>
            <a:ext cx="683189" cy="41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84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E501E-9801-AC2C-7883-A460624BD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for a anniversary&#10;&#10;Description automatically generated with medium confidence">
            <a:extLst>
              <a:ext uri="{FF2B5EF4-FFF2-40B4-BE49-F238E27FC236}">
                <a16:creationId xmlns:a16="http://schemas.microsoft.com/office/drawing/2014/main" id="{EA2C91D6-A65B-6680-D84B-BB7858FD17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 r="-80606"/>
          <a:stretch/>
        </p:blipFill>
        <p:spPr>
          <a:xfrm>
            <a:off x="0" y="3079102"/>
            <a:ext cx="10026664" cy="3778898"/>
          </a:xfrm>
          <a:prstGeom prst="rect">
            <a:avLst/>
          </a:prstGeom>
          <a:effectLst>
            <a:reflection stA="5000" endPos="65000" dist="508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6694DD-8E40-DF53-C613-0AE4D7E29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31500" cy="1325563"/>
          </a:xfrm>
        </p:spPr>
        <p:txBody>
          <a:bodyPr/>
          <a:lstStyle/>
          <a:p>
            <a:r>
              <a:rPr lang="en-US" dirty="0"/>
              <a:t>Regional Housing Study: </a:t>
            </a:r>
            <a:r>
              <a:rPr lang="en-US" b="1" dirty="0">
                <a:solidFill>
                  <a:srgbClr val="EC7C53"/>
                </a:solidFill>
              </a:rPr>
              <a:t>Secondary </a:t>
            </a:r>
            <a:r>
              <a:rPr lang="en-US" sz="4400" b="1" dirty="0">
                <a:solidFill>
                  <a:srgbClr val="EC7C53"/>
                </a:solidFill>
                <a:latin typeface="+mj-lt"/>
              </a:rPr>
              <a:t>Solutions</a:t>
            </a:r>
            <a:endParaRPr lang="en-US" dirty="0">
              <a:solidFill>
                <a:srgbClr val="EC7C53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053781-DF3F-87A4-F4D5-7E457CBD4107}"/>
              </a:ext>
            </a:extLst>
          </p:cNvPr>
          <p:cNvSpPr txBox="1"/>
          <p:nvPr/>
        </p:nvSpPr>
        <p:spPr>
          <a:xfrm>
            <a:off x="7427887" y="3816771"/>
            <a:ext cx="6463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A440B2-7A46-A1C8-76D4-5E7DE76CD7B0}"/>
              </a:ext>
            </a:extLst>
          </p:cNvPr>
          <p:cNvSpPr txBox="1"/>
          <p:nvPr/>
        </p:nvSpPr>
        <p:spPr>
          <a:xfrm>
            <a:off x="7787121" y="3039229"/>
            <a:ext cx="7938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Highland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DD441E-9A16-A1E2-6CFB-5CF9D92C67B7}"/>
              </a:ext>
            </a:extLst>
          </p:cNvPr>
          <p:cNvSpPr txBox="1"/>
          <p:nvPr/>
        </p:nvSpPr>
        <p:spPr>
          <a:xfrm>
            <a:off x="9284182" y="2149515"/>
            <a:ext cx="10134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Rockingham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EB43DA-9A26-7005-938B-B2722ACC0E49}"/>
              </a:ext>
            </a:extLst>
          </p:cNvPr>
          <p:cNvSpPr txBox="1"/>
          <p:nvPr/>
        </p:nvSpPr>
        <p:spPr>
          <a:xfrm>
            <a:off x="8819644" y="3099505"/>
            <a:ext cx="7088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Augusta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EB4A07-3F9F-D20C-EB56-A2E92A999233}"/>
              </a:ext>
            </a:extLst>
          </p:cNvPr>
          <p:cNvSpPr txBox="1"/>
          <p:nvPr/>
        </p:nvSpPr>
        <p:spPr>
          <a:xfrm>
            <a:off x="7783323" y="4347911"/>
            <a:ext cx="15251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Rockbridge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County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4DD8E6-9379-B762-E01A-B2AB426ED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5690" y="6356350"/>
            <a:ext cx="683189" cy="4130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040C0E-C4A7-3339-A9AF-E556CBCD14DD}"/>
              </a:ext>
            </a:extLst>
          </p:cNvPr>
          <p:cNvSpPr txBox="1"/>
          <p:nvPr/>
        </p:nvSpPr>
        <p:spPr>
          <a:xfrm>
            <a:off x="797351" y="1690688"/>
            <a:ext cx="5265424" cy="480218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C7C53"/>
                </a:solidFill>
                <a:effectLst/>
                <a:uLnTx/>
                <a:uFillTx/>
                <a:latin typeface="Aptos" panose="02110004020202020204"/>
              </a:rPr>
              <a:t>Develop a paired approach for regulating short-term rentals and accessory dwelling units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</a:rPr>
              <a:t>Consider how the zoning code could be revised to permit ADUs based on a review of other Virginia localities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</a:rPr>
              <a:t>Implement balanced regulations for STRs that preserve housing for long-term residents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>
              <a:solidFill>
                <a:srgbClr val="097FB7"/>
              </a:solidFill>
              <a:latin typeface="Aptos" panose="021100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CC0852-0E23-06A3-F66A-0548C625A6EA}"/>
              </a:ext>
            </a:extLst>
          </p:cNvPr>
          <p:cNvSpPr txBox="1"/>
          <p:nvPr/>
        </p:nvSpPr>
        <p:spPr>
          <a:xfrm>
            <a:off x="6421860" y="1690689"/>
            <a:ext cx="5265424" cy="480218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C7C5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Pursue strategies to preserve both subsidized and market-affordable rental housing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Preserve affordable rental housing units at-risk of expiring subsidies, market pressures, and redevelopment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Inventory and monitor at-risk properties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Aptos" panose="02110004020202020204"/>
              </a:rPr>
              <a:t>Consider preservation options: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latin typeface="Aptos" panose="02110004020202020204"/>
              </a:rPr>
              <a:t> Local housing preservation fund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latin typeface="Aptos" panose="02110004020202020204"/>
              </a:rPr>
              <a:t> Zoning changes 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latin typeface="Aptos" panose="02110004020202020204"/>
              </a:rPr>
              <a:t>Partnering with local non-profits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kumimoji="0" lang="en-US" sz="2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24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5FFB2D-A3AB-0360-804A-0DF88891E997}"/>
              </a:ext>
            </a:extLst>
          </p:cNvPr>
          <p:cNvSpPr/>
          <p:nvPr/>
        </p:nvSpPr>
        <p:spPr>
          <a:xfrm>
            <a:off x="1026252" y="1658903"/>
            <a:ext cx="2834020" cy="716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for a anniversary&#10;&#10;Description automatically generated with medium confidence">
            <a:extLst>
              <a:ext uri="{FF2B5EF4-FFF2-40B4-BE49-F238E27FC236}">
                <a16:creationId xmlns:a16="http://schemas.microsoft.com/office/drawing/2014/main" id="{14BBFB46-C5F4-F62C-4C7D-ACC0946E93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</a:blip>
          <a:srcRect l="44631" t="-2" r="-44631" b="38287"/>
          <a:stretch/>
        </p:blipFill>
        <p:spPr>
          <a:xfrm>
            <a:off x="0" y="3079102"/>
            <a:ext cx="10026664" cy="3778898"/>
          </a:xfrm>
          <a:prstGeom prst="rect">
            <a:avLst/>
          </a:prstGeom>
          <a:effectLst>
            <a:reflection stA="5000" endPos="65000" dist="508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9FE449-E96C-4E0E-A449-9E0701A90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F7967-21CD-4D4E-A475-5040D50F9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6" y="2240557"/>
            <a:ext cx="3797684" cy="343242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600" b="1" dirty="0"/>
              <a:t>Jeremy Crute 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Director of Planning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CSPDC</a:t>
            </a:r>
          </a:p>
          <a:p>
            <a:pPr>
              <a:spcBef>
                <a:spcPts val="0"/>
              </a:spcBef>
            </a:pPr>
            <a:r>
              <a:rPr lang="en-US" sz="1600" dirty="0">
                <a:hlinkClick r:id="rId4"/>
              </a:rPr>
              <a:t>jeremy@cspdc.org</a:t>
            </a:r>
            <a:r>
              <a:rPr lang="en-US" sz="1600" dirty="0"/>
              <a:t>  </a:t>
            </a:r>
          </a:p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b="1" dirty="0"/>
              <a:t>Mel Jones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Co-Director 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Virginia Center for Housing Research</a:t>
            </a:r>
          </a:p>
          <a:p>
            <a:pPr>
              <a:spcBef>
                <a:spcPts val="0"/>
              </a:spcBef>
            </a:pPr>
            <a:r>
              <a:rPr lang="en-US" sz="1600" dirty="0">
                <a:hlinkClick r:id="rId5"/>
              </a:rPr>
              <a:t>mel.jones@vt.edu</a:t>
            </a:r>
            <a:r>
              <a:rPr lang="en-US" sz="1600" dirty="0"/>
              <a:t> </a:t>
            </a:r>
          </a:p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b="1" dirty="0"/>
              <a:t>Jonathan Knopf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Executive Director for Programs</a:t>
            </a:r>
          </a:p>
          <a:p>
            <a:pPr>
              <a:spcBef>
                <a:spcPts val="0"/>
              </a:spcBef>
            </a:pPr>
            <a:r>
              <a:rPr lang="en-US" sz="1600" dirty="0" err="1"/>
              <a:t>Housing</a:t>
            </a:r>
            <a:r>
              <a:rPr lang="en-US" sz="1600" i="1" dirty="0" err="1"/>
              <a:t>Forward</a:t>
            </a:r>
            <a:r>
              <a:rPr lang="en-US" sz="1600" dirty="0"/>
              <a:t> Virginia</a:t>
            </a:r>
          </a:p>
          <a:p>
            <a:pPr>
              <a:spcBef>
                <a:spcPts val="0"/>
              </a:spcBef>
            </a:pPr>
            <a:r>
              <a:rPr lang="en-US" sz="1600" dirty="0">
                <a:hlinkClick r:id="rId6"/>
              </a:rPr>
              <a:t>jonathan@housingforwardva.org</a:t>
            </a:r>
            <a:r>
              <a:rPr lang="en-US" sz="1600" dirty="0"/>
              <a:t> 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B95B4304-0747-4AD1-BD3D-E4BFD544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A8A099-5E21-B59E-1D90-373B098F58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5690" y="6356350"/>
            <a:ext cx="683189" cy="413091"/>
          </a:xfrm>
          <a:prstGeom prst="rect">
            <a:avLst/>
          </a:prstGeom>
        </p:spPr>
      </p:pic>
      <p:pic>
        <p:nvPicPr>
          <p:cNvPr id="9" name="Picture Placeholder 8" descr="A landscape of green hills and a lake&#10;&#10;Description automatically generated">
            <a:extLst>
              <a:ext uri="{FF2B5EF4-FFF2-40B4-BE49-F238E27FC236}">
                <a16:creationId xmlns:a16="http://schemas.microsoft.com/office/drawing/2014/main" id="{AE68D480-77D7-D418-A33D-7AF22BC143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/>
          <a:srcRect l="12993" r="12993"/>
          <a:stretch>
            <a:fillRect/>
          </a:stretch>
        </p:blipFill>
        <p:spPr/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39EE88-A9BB-8547-76A1-01DACB2860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628" y="5828527"/>
            <a:ext cx="769812" cy="4654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F9EB6B-D9F0-41BA-37ED-D23669F2DC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5985" y="5630724"/>
            <a:ext cx="1070010" cy="8610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4FCDDA-0610-FF07-1551-75C8F9FDC0B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8068" t="32617" r="36460" b="26517"/>
          <a:stretch/>
        </p:blipFill>
        <p:spPr>
          <a:xfrm>
            <a:off x="1902618" y="5737698"/>
            <a:ext cx="769812" cy="81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77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90CBB4-731C-4440-BC54-D2076F57C8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506F55-A469-454B-8FCA-6F8BCF9DAA6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C0CC34A-D535-41BC-8B48-A0E1EA32D7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14220</TotalTime>
  <Words>635</Words>
  <Application>Microsoft Office PowerPoint</Application>
  <PresentationFormat>Widescreen</PresentationFormat>
  <Paragraphs>174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Courier New</vt:lpstr>
      <vt:lpstr>Open Sans</vt:lpstr>
      <vt:lpstr>Office Theme</vt:lpstr>
      <vt:lpstr>Central Shenandoah Regional Housing Study </vt:lpstr>
      <vt:lpstr>Regional Housing Study:  Overview</vt:lpstr>
      <vt:lpstr>Regional Housing Study: Process </vt:lpstr>
      <vt:lpstr>Regional Housing Study: Reports</vt:lpstr>
      <vt:lpstr>Phase 1: Data Analysis</vt:lpstr>
      <vt:lpstr>Regional Housing Study:  Regional and Local Solutions</vt:lpstr>
      <vt:lpstr>Regional Housing Study: Regional Solutions</vt:lpstr>
      <vt:lpstr>Regional Housing Study: Priority Solutions</vt:lpstr>
      <vt:lpstr>Regional Housing Study: Secondary Solutions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Philippe Bone</dc:creator>
  <cp:lastModifiedBy>Pamela S. Ulmer</cp:lastModifiedBy>
  <cp:revision>355</cp:revision>
  <dcterms:created xsi:type="dcterms:W3CDTF">2024-07-29T13:49:24Z</dcterms:created>
  <dcterms:modified xsi:type="dcterms:W3CDTF">2025-04-08T14:04:09Z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